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87" r:id="rId21"/>
    <p:sldId id="288" r:id="rId22"/>
    <p:sldId id="282" r:id="rId23"/>
    <p:sldId id="278" r:id="rId24"/>
    <p:sldId id="281" r:id="rId25"/>
    <p:sldId id="279" r:id="rId26"/>
    <p:sldId id="280" r:id="rId27"/>
    <p:sldId id="284" r:id="rId28"/>
    <p:sldId id="285" r:id="rId29"/>
    <p:sldId id="286"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06BAF4-E17F-48EE-BDB1-F152B20D4B70}" v="1" dt="2023-11-05T10:52:00.820"/>
    <p1510:client id="{969576CC-0935-4916-AF47-3D8EC26C3EFC}" v="522" dt="2023-11-06T04:42:59.435"/>
    <p1510:client id="{A5FA648F-B740-4580-9EEB-7236602ABD6D}" v="311" dt="2023-11-22T19:25:37.028"/>
    <p1510:client id="{F73A1A0A-70BC-411E-8FDA-83C67A295F3A}" v="1" dt="2023-11-22T18:14:50.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72"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46CE7D5-CF57-46EF-B807-FDD0502418D4}" type="datetimeFigureOut">
              <a:rPr lang="en-US" smtClean="0"/>
              <a:pPr/>
              <a:t>11/30/2023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30EA680-D336-4FF7-8B7A-9848BB0A1C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6CE7D5-CF57-46EF-B807-FDD0502418D4}"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6CE7D5-CF57-46EF-B807-FDD0502418D4}"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6CE7D5-CF57-46EF-B807-FDD0502418D4}"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6CE7D5-CF57-46EF-B807-FDD0502418D4}"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46CE7D5-CF57-46EF-B807-FDD0502418D4}" type="datetimeFigureOut">
              <a:rPr lang="en-US" smtClean="0"/>
              <a:pPr/>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6CE7D5-CF57-46EF-B807-FDD0502418D4}"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6CE7D5-CF57-46EF-B807-FDD0502418D4}"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330EA680-D336-4FF7-8B7A-9848BB0A1C32}"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6CE7D5-CF57-46EF-B807-FDD0502418D4}" type="datetimeFigureOut">
              <a:rPr lang="en-US" smtClean="0"/>
              <a:pPr/>
              <a:t>11/30/2023</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0EA680-D336-4FF7-8B7A-9848BB0A1C32}"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97" y="44062"/>
            <a:ext cx="12062603" cy="1136770"/>
          </a:xfrm>
        </p:spPr>
        <p:txBody>
          <a:bodyPr>
            <a:noAutofit/>
          </a:bodyPr>
          <a:lstStyle/>
          <a:p>
            <a:r>
              <a:rPr lang="en-US" sz="6600" b="1" dirty="0">
                <a:latin typeface="Cambria"/>
                <a:ea typeface="Calibri Light"/>
                <a:cs typeface="Calibri Light"/>
              </a:rPr>
              <a:t>UNIT 3:BUSINESS OWNERSHIP</a:t>
            </a:r>
          </a:p>
        </p:txBody>
      </p:sp>
      <p:sp>
        <p:nvSpPr>
          <p:cNvPr id="3" name="Subtitle 2"/>
          <p:cNvSpPr>
            <a:spLocks noGrp="1"/>
          </p:cNvSpPr>
          <p:nvPr>
            <p:ph type="subTitle" idx="1"/>
          </p:nvPr>
        </p:nvSpPr>
        <p:spPr>
          <a:xfrm>
            <a:off x="7602583" y="5298566"/>
            <a:ext cx="4589417" cy="1943308"/>
          </a:xfrm>
        </p:spPr>
        <p:txBody>
          <a:bodyPr vert="horz" lIns="91440" tIns="45720" rIns="91440" bIns="45720" rtlCol="0" anchor="t">
            <a:normAutofit/>
          </a:bodyPr>
          <a:lstStyle/>
          <a:p>
            <a:r>
              <a:rPr lang="en-US" dirty="0">
                <a:ea typeface="Calibri"/>
                <a:cs typeface="Calibri"/>
              </a:rPr>
              <a:t>-</a:t>
            </a:r>
            <a:r>
              <a:rPr lang="en-US" b="1" dirty="0">
                <a:solidFill>
                  <a:srgbClr val="FF0000"/>
                </a:solidFill>
                <a:ea typeface="Calibri"/>
                <a:cs typeface="Calibri"/>
              </a:rPr>
              <a:t> </a:t>
            </a:r>
            <a:r>
              <a:rPr lang="en-US" sz="2800" b="1" dirty="0">
                <a:solidFill>
                  <a:srgbClr val="FF0000"/>
                </a:solidFill>
                <a:ea typeface="Calibri"/>
                <a:cs typeface="Calibri"/>
              </a:rPr>
              <a:t>Dr. Rahul Singh</a:t>
            </a:r>
          </a:p>
          <a:p>
            <a:r>
              <a:rPr lang="en-US" dirty="0">
                <a:ea typeface="Calibri"/>
                <a:cs typeface="Calibri"/>
              </a:rPr>
              <a:t>Asst. Professor</a:t>
            </a:r>
          </a:p>
          <a:p>
            <a:r>
              <a:rPr lang="en-US" dirty="0">
                <a:ea typeface="Calibri"/>
                <a:cs typeface="Calibri"/>
              </a:rPr>
              <a:t>DSPMU, Ranchi</a:t>
            </a:r>
          </a:p>
        </p:txBody>
      </p:sp>
      <p:pic>
        <p:nvPicPr>
          <p:cNvPr id="4" name="Picture 3" descr="A group of people sitting on top of a building&#10;&#10;Description automatically generated">
            <a:extLst>
              <a:ext uri="{FF2B5EF4-FFF2-40B4-BE49-F238E27FC236}">
                <a16:creationId xmlns:a16="http://schemas.microsoft.com/office/drawing/2014/main" xmlns="" id="{33D226EB-14AA-AA7F-A91D-21D924D66DFC}"/>
              </a:ext>
            </a:extLst>
          </p:cNvPr>
          <p:cNvPicPr>
            <a:picLocks noChangeAspect="1"/>
          </p:cNvPicPr>
          <p:nvPr/>
        </p:nvPicPr>
        <p:blipFill>
          <a:blip r:embed="rId2"/>
          <a:stretch>
            <a:fillRect/>
          </a:stretch>
        </p:blipFill>
        <p:spPr>
          <a:xfrm>
            <a:off x="0" y="1016300"/>
            <a:ext cx="12191999" cy="4207173"/>
          </a:xfrm>
          <a:prstGeom prst="rect">
            <a:avLst/>
          </a:prstGeom>
        </p:spPr>
      </p:pic>
    </p:spTree>
    <p:extLst>
      <p:ext uri="{BB962C8B-B14F-4D97-AF65-F5344CB8AC3E}">
        <p14:creationId xmlns:p14="http://schemas.microsoft.com/office/powerpoint/2010/main" xmlns=""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D571A6C-BFDD-2BEF-6DF9-19293DF3086E}"/>
              </a:ext>
            </a:extLst>
          </p:cNvPr>
          <p:cNvSpPr txBox="1"/>
          <p:nvPr/>
        </p:nvSpPr>
        <p:spPr>
          <a:xfrm>
            <a:off x="195533" y="1446363"/>
            <a:ext cx="11800934"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b="1" dirty="0">
                <a:solidFill>
                  <a:srgbClr val="FF0000"/>
                </a:solidFill>
                <a:cs typeface="Calibri"/>
              </a:rPr>
              <a:t>Characteristics of joint stock company</a:t>
            </a:r>
            <a:endParaRPr lang="en-US" sz="2800" b="1">
              <a:solidFill>
                <a:srgbClr val="FF0000"/>
              </a:solidFill>
              <a:ea typeface="Calibri"/>
              <a:cs typeface="Calibri"/>
            </a:endParaRPr>
          </a:p>
          <a:p>
            <a:pPr algn="just"/>
            <a:r>
              <a:rPr lang="en-US" sz="2400" dirty="0">
                <a:solidFill>
                  <a:schemeClr val="bg1"/>
                </a:solidFill>
                <a:cs typeface="Calibri"/>
              </a:rPr>
              <a:t>Joint stock companies, also known as corporations, have several distinctive characteristics that set them apart from other forms of business organizations. Here are some key characteristics of joint stock companies:</a:t>
            </a:r>
            <a:endParaRPr lang="en-US" sz="2400">
              <a:solidFill>
                <a:schemeClr val="bg1"/>
              </a:solidFill>
              <a:ea typeface="Calibri"/>
              <a:cs typeface="Calibri"/>
            </a:endParaRPr>
          </a:p>
          <a:p>
            <a:pPr algn="just"/>
            <a:endParaRPr lang="en-US" sz="2400" dirty="0">
              <a:solidFill>
                <a:schemeClr val="bg1"/>
              </a:solidFill>
              <a:cs typeface="Calibri"/>
            </a:endParaRPr>
          </a:p>
          <a:p>
            <a:pPr algn="just">
              <a:buAutoNum type="arabicPeriod"/>
            </a:pPr>
            <a:r>
              <a:rPr lang="en-US" sz="2400" b="1" dirty="0">
                <a:solidFill>
                  <a:schemeClr val="bg1"/>
                </a:solidFill>
                <a:cs typeface="Calibri"/>
              </a:rPr>
              <a:t>Limited Liability:</a:t>
            </a:r>
            <a:r>
              <a:rPr lang="en-US" sz="2400" dirty="0">
                <a:solidFill>
                  <a:schemeClr val="bg1"/>
                </a:solidFill>
                <a:cs typeface="Calibri"/>
              </a:rPr>
              <a:t> One of the primary characteristics is that shareholders have limited liability. This means that the personal assets of shareholders are generally protected, and their liability is limited to the amount invested in the form of shares.</a:t>
            </a:r>
            <a:endParaRPr lang="en-US" sz="2400">
              <a:solidFill>
                <a:schemeClr val="bg1"/>
              </a:solidFill>
              <a:ea typeface="Calibri"/>
              <a:cs typeface="Calibri"/>
            </a:endParaRPr>
          </a:p>
          <a:p>
            <a:pPr algn="just">
              <a:buAutoNum type="arabicPeriod"/>
            </a:pPr>
            <a:r>
              <a:rPr lang="en-US" sz="2400" b="1" dirty="0">
                <a:solidFill>
                  <a:schemeClr val="bg1"/>
                </a:solidFill>
                <a:cs typeface="Calibri"/>
              </a:rPr>
              <a:t>Share Capital:</a:t>
            </a:r>
            <a:r>
              <a:rPr lang="en-US" sz="2400" dirty="0">
                <a:solidFill>
                  <a:schemeClr val="bg1"/>
                </a:solidFill>
                <a:cs typeface="Calibri"/>
              </a:rPr>
              <a:t> The capital of the company is divided into shares, and ownership is represented by these shares. Shareholders invest in the company by purchasing shares, and the total ownership stake is proportional to the number of shares held.</a:t>
            </a:r>
            <a:endParaRPr lang="en-US" sz="2400">
              <a:solidFill>
                <a:schemeClr val="bg1"/>
              </a:solidFill>
              <a:ea typeface="Calibri"/>
              <a:cs typeface="Calibri"/>
            </a:endParaRPr>
          </a:p>
          <a:p>
            <a:pPr algn="just">
              <a:buAutoNum type="arabicPeriod"/>
            </a:pPr>
            <a:r>
              <a:rPr lang="en-US" sz="2400" b="1" dirty="0">
                <a:solidFill>
                  <a:schemeClr val="bg1"/>
                </a:solidFill>
                <a:cs typeface="Calibri"/>
              </a:rPr>
              <a:t>Perpetual Succession:</a:t>
            </a:r>
            <a:r>
              <a:rPr lang="en-US" sz="2400" dirty="0">
                <a:solidFill>
                  <a:schemeClr val="bg1"/>
                </a:solidFill>
                <a:cs typeface="Calibri"/>
              </a:rPr>
              <a:t> A joint stock company has perpetual succession, meaning its existence is not affected by changes in ownership. The death or transfer of shares by individual shareholders does not impact the continuity of the company.</a:t>
            </a:r>
            <a:endParaRPr lang="en-US" sz="2400" dirty="0">
              <a:solidFill>
                <a:schemeClr val="bg1"/>
              </a:solidFill>
              <a:ea typeface="Calibri"/>
              <a:cs typeface="Calibri"/>
            </a:endParaRPr>
          </a:p>
        </p:txBody>
      </p:sp>
    </p:spTree>
    <p:extLst>
      <p:ext uri="{BB962C8B-B14F-4D97-AF65-F5344CB8AC3E}">
        <p14:creationId xmlns:p14="http://schemas.microsoft.com/office/powerpoint/2010/main" xmlns="" val="4085424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5817AE6-9752-719C-4074-AF3FB042820D}"/>
              </a:ext>
            </a:extLst>
          </p:cNvPr>
          <p:cNvSpPr txBox="1"/>
          <p:nvPr/>
        </p:nvSpPr>
        <p:spPr>
          <a:xfrm>
            <a:off x="368061" y="1436914"/>
            <a:ext cx="1154214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dirty="0">
                <a:solidFill>
                  <a:schemeClr val="bg1"/>
                </a:solidFill>
                <a:cs typeface="Calibri"/>
              </a:rPr>
              <a:t>4. Separation of Ownership and Management:</a:t>
            </a:r>
            <a:r>
              <a:rPr lang="en-US" sz="2400" dirty="0">
                <a:solidFill>
                  <a:schemeClr val="bg1"/>
                </a:solidFill>
                <a:cs typeface="Calibri"/>
              </a:rPr>
              <a:t> There is a clear separation between ownership and management. Shareholders elect a board of directors to make key decisions on behalf of the company. Day-to-day operations are typically carried out by professional managers.</a:t>
            </a:r>
            <a:endParaRPr lang="en-US" sz="2400" dirty="0">
              <a:solidFill>
                <a:schemeClr val="bg1"/>
              </a:solidFill>
              <a:ea typeface="Calibri"/>
              <a:cs typeface="Calibri"/>
            </a:endParaRPr>
          </a:p>
          <a:p>
            <a:pPr algn="just"/>
            <a:r>
              <a:rPr lang="en-US" sz="2400" b="1" dirty="0">
                <a:solidFill>
                  <a:schemeClr val="bg1"/>
                </a:solidFill>
                <a:cs typeface="Calibri"/>
              </a:rPr>
              <a:t>5. Transferability of Shares:</a:t>
            </a:r>
            <a:r>
              <a:rPr lang="en-US" sz="2400" dirty="0">
                <a:solidFill>
                  <a:schemeClr val="bg1"/>
                </a:solidFill>
                <a:cs typeface="Calibri"/>
              </a:rPr>
              <a:t> Shares in a joint stock company can be easily bought and sold in the stock market. This transferability provides liquidity to shareholders and allows for changes in ownership without disrupting the business.</a:t>
            </a:r>
            <a:endParaRPr lang="en-US" sz="2400" dirty="0">
              <a:solidFill>
                <a:schemeClr val="bg1"/>
              </a:solidFill>
              <a:ea typeface="Calibri"/>
              <a:cs typeface="Calibri"/>
            </a:endParaRPr>
          </a:p>
          <a:p>
            <a:pPr algn="just"/>
            <a:r>
              <a:rPr lang="en-US" sz="2400" b="1" dirty="0">
                <a:solidFill>
                  <a:schemeClr val="bg1"/>
                </a:solidFill>
                <a:cs typeface="Calibri"/>
              </a:rPr>
              <a:t>6. Legal Entity:</a:t>
            </a:r>
            <a:r>
              <a:rPr lang="en-US" sz="2400" dirty="0">
                <a:solidFill>
                  <a:schemeClr val="bg1"/>
                </a:solidFill>
                <a:cs typeface="Calibri"/>
              </a:rPr>
              <a:t> A joint stock company is a legal entity distinct from its shareholders. It can enter into contracts, own property, and be subject to legal actions independently of its owners.</a:t>
            </a:r>
            <a:endParaRPr lang="en-US" sz="2400" dirty="0">
              <a:solidFill>
                <a:schemeClr val="bg1"/>
              </a:solidFill>
              <a:ea typeface="Calibri"/>
              <a:cs typeface="Calibri"/>
            </a:endParaRPr>
          </a:p>
          <a:p>
            <a:pPr algn="just"/>
            <a:r>
              <a:rPr lang="en-US" sz="2400" b="1" dirty="0">
                <a:solidFill>
                  <a:schemeClr val="bg1"/>
                </a:solidFill>
                <a:cs typeface="Calibri"/>
              </a:rPr>
              <a:t>7. Large Capital Base:</a:t>
            </a:r>
            <a:r>
              <a:rPr lang="en-US" sz="2400" dirty="0">
                <a:solidFill>
                  <a:schemeClr val="bg1"/>
                </a:solidFill>
                <a:cs typeface="Calibri"/>
              </a:rPr>
              <a:t> Joint stock companies are well-suited for raising large amounts of capital. The ability to issue a large number of shares allows for broad participation by investors, facilitating the accumulation of significant capital for business expansion and investment.</a:t>
            </a:r>
            <a:endParaRPr lang="en-US" sz="2400" dirty="0">
              <a:solidFill>
                <a:schemeClr val="bg1"/>
              </a:solidFill>
              <a:ea typeface="Calibri"/>
              <a:cs typeface="Calibri"/>
            </a:endParaRPr>
          </a:p>
        </p:txBody>
      </p:sp>
    </p:spTree>
    <p:extLst>
      <p:ext uri="{BB962C8B-B14F-4D97-AF65-F5344CB8AC3E}">
        <p14:creationId xmlns:p14="http://schemas.microsoft.com/office/powerpoint/2010/main" xmlns="" val="3047686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CFB0A41-E7EC-B0A3-59FA-3D0994CCDA32}"/>
              </a:ext>
            </a:extLst>
          </p:cNvPr>
          <p:cNvSpPr txBox="1"/>
          <p:nvPr/>
        </p:nvSpPr>
        <p:spPr>
          <a:xfrm>
            <a:off x="152401" y="1230703"/>
            <a:ext cx="11844066"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dirty="0">
                <a:solidFill>
                  <a:schemeClr val="bg1"/>
                </a:solidFill>
                <a:cs typeface="Calibri"/>
              </a:rPr>
              <a:t>8. Democratic Decision-Making:</a:t>
            </a:r>
            <a:r>
              <a:rPr lang="en-US" sz="2400" dirty="0">
                <a:solidFill>
                  <a:schemeClr val="bg1"/>
                </a:solidFill>
                <a:cs typeface="Calibri"/>
              </a:rPr>
              <a:t> Shareholders typically have the right to vote on important matters at general meetings. The number of votes is often proportional to the number of shares held, making it a form of democratic decision-making.</a:t>
            </a:r>
            <a:endParaRPr lang="en-US" sz="2400">
              <a:solidFill>
                <a:schemeClr val="bg1"/>
              </a:solidFill>
              <a:ea typeface="Calibri"/>
              <a:cs typeface="Calibri"/>
            </a:endParaRPr>
          </a:p>
          <a:p>
            <a:pPr algn="just"/>
            <a:r>
              <a:rPr lang="en-US" sz="2400" b="1" dirty="0">
                <a:solidFill>
                  <a:schemeClr val="bg1"/>
                </a:solidFill>
                <a:cs typeface="Calibri"/>
              </a:rPr>
              <a:t>9. Statutory Regulations:</a:t>
            </a:r>
            <a:r>
              <a:rPr lang="en-US" sz="2400" dirty="0">
                <a:solidFill>
                  <a:schemeClr val="bg1"/>
                </a:solidFill>
                <a:cs typeface="Calibri"/>
              </a:rPr>
              <a:t> Joint stock companies are subject to various legal regulations and statutory requirements. These regulations vary by jurisdiction and are designed to ensure transparency, accountability, and protection of shareholder rights.</a:t>
            </a:r>
            <a:endParaRPr lang="en-US" sz="2400">
              <a:solidFill>
                <a:schemeClr val="bg1"/>
              </a:solidFill>
              <a:ea typeface="Calibri"/>
              <a:cs typeface="Calibri"/>
            </a:endParaRPr>
          </a:p>
          <a:p>
            <a:pPr algn="just"/>
            <a:r>
              <a:rPr lang="en-US" sz="2400" b="1" dirty="0">
                <a:solidFill>
                  <a:schemeClr val="bg1"/>
                </a:solidFill>
                <a:cs typeface="Calibri"/>
              </a:rPr>
              <a:t>10. Public or Private Ownership:</a:t>
            </a:r>
            <a:r>
              <a:rPr lang="en-US" sz="2400" dirty="0">
                <a:solidFill>
                  <a:schemeClr val="bg1"/>
                </a:solidFill>
                <a:cs typeface="Calibri"/>
              </a:rPr>
              <a:t> Joint stock companies can be either publicly traded, where shares are listed on a stock exchange and available to the general public, or privately held, where shares are owned by a smaller group of investors.</a:t>
            </a:r>
            <a:endParaRPr lang="en-US" sz="2400">
              <a:solidFill>
                <a:schemeClr val="bg1"/>
              </a:solidFill>
              <a:ea typeface="Calibri"/>
              <a:cs typeface="Calibri"/>
            </a:endParaRPr>
          </a:p>
          <a:p>
            <a:pPr algn="just"/>
            <a:r>
              <a:rPr lang="en-US" sz="2400" b="1" dirty="0">
                <a:solidFill>
                  <a:schemeClr val="bg1"/>
                </a:solidFill>
                <a:cs typeface="Calibri"/>
              </a:rPr>
              <a:t>11. Dividends:</a:t>
            </a:r>
            <a:r>
              <a:rPr lang="en-US" sz="2400" dirty="0">
                <a:solidFill>
                  <a:schemeClr val="bg1"/>
                </a:solidFill>
                <a:cs typeface="Calibri"/>
              </a:rPr>
              <a:t> Profits earned by the company can be distributed to shareholders in the form of dividends. The amount of dividends is typically determined by the company's board of directors.</a:t>
            </a:r>
            <a:endParaRPr lang="en-US" sz="2400">
              <a:solidFill>
                <a:schemeClr val="bg1"/>
              </a:solidFill>
              <a:ea typeface="Calibri"/>
              <a:cs typeface="Calibri"/>
            </a:endParaRPr>
          </a:p>
          <a:p>
            <a:pPr algn="just"/>
            <a:r>
              <a:rPr lang="en-US" sz="2400" dirty="0">
                <a:solidFill>
                  <a:schemeClr val="bg1"/>
                </a:solidFill>
                <a:cs typeface="Calibri"/>
              </a:rPr>
              <a:t>These characteristics make joint stock companies a popular and flexible form of business organization, especially for larger enterprises with a need for significant capital, diversified ownership, and a separation of ownership and management functions.</a:t>
            </a:r>
            <a:endParaRPr lang="en-US" sz="2400" dirty="0">
              <a:solidFill>
                <a:schemeClr val="bg1"/>
              </a:solidFill>
              <a:ea typeface="Calibri"/>
              <a:cs typeface="Calibri"/>
            </a:endParaRPr>
          </a:p>
        </p:txBody>
      </p:sp>
    </p:spTree>
    <p:extLst>
      <p:ext uri="{BB962C8B-B14F-4D97-AF65-F5344CB8AC3E}">
        <p14:creationId xmlns:p14="http://schemas.microsoft.com/office/powerpoint/2010/main" xmlns="" val="2001822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449977" y="548640"/>
            <a:ext cx="1074202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Difference between Joint stock company and Sole proprietorship </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235130" y="1005839"/>
          <a:ext cx="11717385" cy="5682344"/>
        </p:xfrm>
        <a:graphic>
          <a:graphicData uri="http://schemas.openxmlformats.org/drawingml/2006/table">
            <a:tbl>
              <a:tblPr firstRow="1" bandRow="1">
                <a:tableStyleId>{F5AB1C69-6EDB-4FF4-983F-18BD219EF322}</a:tableStyleId>
              </a:tblPr>
              <a:tblGrid>
                <a:gridCol w="1724299"/>
                <a:gridCol w="4506685"/>
                <a:gridCol w="5486401"/>
              </a:tblGrid>
              <a:tr h="1136470">
                <a:tc>
                  <a:txBody>
                    <a:bodyPr/>
                    <a:lstStyle/>
                    <a:p>
                      <a:pPr algn="ctr"/>
                      <a:r>
                        <a:rPr lang="en-US" sz="2400" dirty="0" smtClean="0">
                          <a:solidFill>
                            <a:schemeClr val="bg1"/>
                          </a:solidFill>
                        </a:rPr>
                        <a:t>Point of difference</a:t>
                      </a:r>
                      <a:endParaRPr lang="en-US" sz="2400" dirty="0">
                        <a:solidFill>
                          <a:schemeClr val="bg1"/>
                        </a:solidFill>
                      </a:endParaRPr>
                    </a:p>
                  </a:txBody>
                  <a:tcPr/>
                </a:tc>
                <a:tc>
                  <a:txBody>
                    <a:bodyPr/>
                    <a:lstStyle/>
                    <a:p>
                      <a:pPr algn="ctr"/>
                      <a:r>
                        <a:rPr lang="en-US" sz="2400" dirty="0" smtClean="0"/>
                        <a:t>Sole proprietorship</a:t>
                      </a:r>
                      <a:r>
                        <a:rPr lang="en-US" sz="2400" baseline="0" dirty="0" smtClean="0"/>
                        <a:t> </a:t>
                      </a:r>
                      <a:endParaRPr lang="en-US" sz="2400" dirty="0"/>
                    </a:p>
                  </a:txBody>
                  <a:tcPr/>
                </a:tc>
                <a:tc>
                  <a:txBody>
                    <a:bodyPr/>
                    <a:lstStyle/>
                    <a:p>
                      <a:pPr algn="ctr"/>
                      <a:r>
                        <a:rPr lang="en-US" sz="2400" dirty="0" smtClean="0">
                          <a:solidFill>
                            <a:schemeClr val="bg1"/>
                          </a:solidFill>
                        </a:rPr>
                        <a:t>Joint stock company</a:t>
                      </a:r>
                      <a:endParaRPr lang="en-US" sz="2400" dirty="0">
                        <a:solidFill>
                          <a:schemeClr val="bg1"/>
                        </a:solidFill>
                      </a:endParaRPr>
                    </a:p>
                  </a:txBody>
                  <a:tcPr/>
                </a:tc>
              </a:tr>
              <a:tr h="22729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tx1"/>
                          </a:solidFill>
                          <a:latin typeface="+mn-lt"/>
                          <a:ea typeface="+mn-ea"/>
                          <a:cs typeface="+mn-cs"/>
                        </a:rPr>
                        <a:t>Ownership:</a:t>
                      </a:r>
                    </a:p>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The business is owned and operated by a single individual. The owner has full control over the business and its operations.</a:t>
                      </a:r>
                    </a:p>
                    <a:p>
                      <a:pPr algn="just"/>
                      <a:endParaRPr lang="en-US" sz="2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Ownership is divided into shares, and individuals or entities can own these shares. Shareholders have limited liability, and ownership can be easily transferred through buying and selling shares on the stock market.</a:t>
                      </a:r>
                    </a:p>
                    <a:p>
                      <a:endParaRPr lang="en-US" sz="2000" dirty="0"/>
                    </a:p>
                  </a:txBody>
                  <a:tcPr/>
                </a:tc>
              </a:tr>
              <a:tr h="22729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Liability</a:t>
                      </a:r>
                      <a:endParaRPr kumimoji="0" lang="en-US" sz="1800" kern="1200" dirty="0" smtClean="0">
                        <a:solidFill>
                          <a:schemeClr val="dk1"/>
                        </a:solidFill>
                        <a:latin typeface="+mn-lt"/>
                        <a:ea typeface="+mn-ea"/>
                        <a:cs typeface="+mn-cs"/>
                      </a:endParaRPr>
                    </a:p>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The owner has unlimited personal liability, meaning their personal assets are at risk to cover business debts and obligations.</a:t>
                      </a:r>
                    </a:p>
                    <a:p>
                      <a:pPr algn="just"/>
                      <a:endParaRPr lang="en-US" sz="2000" dirty="0"/>
                    </a:p>
                  </a:txBody>
                  <a:tcPr/>
                </a:tc>
                <a:tc>
                  <a:txBody>
                    <a:bodyPr/>
                    <a:lstStyle/>
                    <a:p>
                      <a:pPr algn="just"/>
                      <a:r>
                        <a:rPr kumimoji="0" lang="en-US" sz="2000" kern="1200" dirty="0" smtClean="0">
                          <a:solidFill>
                            <a:schemeClr val="dk1"/>
                          </a:solidFill>
                          <a:latin typeface="+mn-lt"/>
                          <a:ea typeface="+mn-ea"/>
                          <a:cs typeface="+mn-cs"/>
                        </a:rPr>
                        <a:t>Shareholders have limited liability, meaning their personal assets are generally not at risk beyond the value of their investment in the form of shares.</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1885" y="1123405"/>
          <a:ext cx="11599818" cy="5564778"/>
        </p:xfrm>
        <a:graphic>
          <a:graphicData uri="http://schemas.openxmlformats.org/drawingml/2006/table">
            <a:tbl>
              <a:tblPr firstRow="1" bandRow="1">
                <a:tableStyleId>{F5AB1C69-6EDB-4FF4-983F-18BD219EF322}</a:tableStyleId>
              </a:tblPr>
              <a:tblGrid>
                <a:gridCol w="2167441"/>
                <a:gridCol w="4615843"/>
                <a:gridCol w="4816534"/>
              </a:tblGrid>
              <a:tr h="1055838">
                <a:tc>
                  <a:txBody>
                    <a:bodyPr/>
                    <a:lstStyle/>
                    <a:p>
                      <a:pPr algn="ctr"/>
                      <a:r>
                        <a:rPr lang="en-US" sz="2400" dirty="0" smtClean="0">
                          <a:solidFill>
                            <a:schemeClr val="bg1"/>
                          </a:solidFill>
                        </a:rPr>
                        <a:t>Point of difference</a:t>
                      </a:r>
                      <a:endParaRPr lang="en-US" sz="2400" dirty="0">
                        <a:solidFill>
                          <a:schemeClr val="bg1"/>
                        </a:solidFill>
                      </a:endParaRPr>
                    </a:p>
                  </a:txBody>
                  <a:tcPr/>
                </a:tc>
                <a:tc>
                  <a:txBody>
                    <a:bodyPr/>
                    <a:lstStyle/>
                    <a:p>
                      <a:pPr algn="ctr"/>
                      <a:r>
                        <a:rPr lang="en-US" sz="2400" dirty="0" smtClean="0"/>
                        <a:t>Sole proprietorship</a:t>
                      </a:r>
                      <a:r>
                        <a:rPr lang="en-US" sz="2400" baseline="0" dirty="0" smtClean="0"/>
                        <a:t> </a:t>
                      </a:r>
                      <a:endParaRPr lang="en-US" sz="2400" dirty="0"/>
                    </a:p>
                  </a:txBody>
                  <a:tcPr/>
                </a:tc>
                <a:tc>
                  <a:txBody>
                    <a:bodyPr/>
                    <a:lstStyle/>
                    <a:p>
                      <a:pPr algn="ctr"/>
                      <a:r>
                        <a:rPr lang="en-US" sz="2400" dirty="0" smtClean="0">
                          <a:solidFill>
                            <a:schemeClr val="bg1"/>
                          </a:solidFill>
                        </a:rPr>
                        <a:t>Joint stock company</a:t>
                      </a:r>
                      <a:endParaRPr lang="en-US" sz="2400" dirty="0">
                        <a:solidFill>
                          <a:schemeClr val="bg1"/>
                        </a:solidFill>
                      </a:endParaRPr>
                    </a:p>
                  </a:txBody>
                  <a:tcPr/>
                </a:tc>
              </a:tr>
              <a:tr h="225447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b="1" kern="1200" dirty="0" smtClean="0"/>
                        <a:t>Transfer of Ownership:</a:t>
                      </a:r>
                    </a:p>
                    <a:p>
                      <a:pPr algn="just"/>
                      <a:endParaRPr lang="en-US" sz="2000" dirty="0"/>
                    </a:p>
                  </a:txBody>
                  <a:tcPr/>
                </a:tc>
                <a:tc>
                  <a:txBody>
                    <a:bodyPr/>
                    <a:lstStyle/>
                    <a:p>
                      <a:pPr algn="just"/>
                      <a:r>
                        <a:rPr kumimoji="0" lang="en-US" sz="2000" kern="1200" dirty="0" smtClean="0"/>
                        <a:t>Ownership cannot be easily transferred. If the owner wants to sell the business, it often involves more complex processes, such as selling assets or transferring ownership through contractual arrangements.</a:t>
                      </a:r>
                      <a:endParaRPr lang="en-US" sz="2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kern="1200" dirty="0" smtClean="0"/>
                        <a:t>Shares of the company can be easily bought and sold on the stock market, allowing for the transfer of ownership without disrupting the business.</a:t>
                      </a:r>
                    </a:p>
                    <a:p>
                      <a:pPr algn="just"/>
                      <a:endParaRPr lang="en-US" sz="2000" dirty="0"/>
                    </a:p>
                  </a:txBody>
                  <a:tcPr/>
                </a:tc>
              </a:tr>
              <a:tr h="225447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b="1" kern="1200" dirty="0" smtClean="0"/>
                        <a:t>Continuity:</a:t>
                      </a:r>
                    </a:p>
                    <a:p>
                      <a:pPr algn="just"/>
                      <a:endParaRPr lang="en-US" sz="2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kern="1200" dirty="0" smtClean="0"/>
                        <a:t>Continuity is tied to the life of the sole proprietor. The business may cease to exist or undergo significant changes if the owner retires, becomes incapacitated, or passes away.</a:t>
                      </a:r>
                    </a:p>
                    <a:p>
                      <a:pPr algn="just"/>
                      <a:endParaRPr lang="en-US" sz="2000" dirty="0"/>
                    </a:p>
                  </a:txBody>
                  <a:tcPr/>
                </a:tc>
                <a:tc>
                  <a:txBody>
                    <a:bodyPr/>
                    <a:lstStyle/>
                    <a:p>
                      <a:pPr algn="just"/>
                      <a:r>
                        <a:rPr kumimoji="0" lang="en-US" sz="2000" kern="1200" dirty="0" smtClean="0"/>
                        <a:t>Continuity is not dependent on the lifespan of individual shareholders. The company can exist independently of changes in ownership.</a:t>
                      </a:r>
                      <a:endParaRPr lang="en-US" sz="2000" dirty="0"/>
                    </a:p>
                  </a:txBody>
                  <a:tcPr/>
                </a:tc>
              </a:tr>
            </a:tbl>
          </a:graphicData>
        </a:graphic>
      </p:graphicFrame>
      <p:sp>
        <p:nvSpPr>
          <p:cNvPr id="3" name="Rectangle 2"/>
          <p:cNvSpPr/>
          <p:nvPr/>
        </p:nvSpPr>
        <p:spPr>
          <a:xfrm>
            <a:off x="862149" y="627017"/>
            <a:ext cx="10424160" cy="523220"/>
          </a:xfrm>
          <a:prstGeom prst="rect">
            <a:avLst/>
          </a:prstGeom>
        </p:spPr>
        <p:txBody>
          <a:bodyPr wrap="square">
            <a:spAutoFit/>
          </a:bodyPr>
          <a:lstStyle/>
          <a:p>
            <a:pPr lvl="0" algn="just" fontAlgn="base">
              <a:spcBef>
                <a:spcPct val="0"/>
              </a:spcBef>
              <a:spcAft>
                <a:spcPct val="0"/>
              </a:spcAft>
            </a:pPr>
            <a:r>
              <a:rPr lang="en-US" sz="2400" b="1" dirty="0" smtClean="0">
                <a:solidFill>
                  <a:srgbClr val="FF0000"/>
                </a:solidFill>
                <a:latin typeface="Calibri" pitchFamily="34" charset="0"/>
                <a:ea typeface="Calibri" pitchFamily="34" charset="0"/>
                <a:cs typeface="Times New Roman" pitchFamily="18" charset="0"/>
              </a:rPr>
              <a:t>     Difference </a:t>
            </a:r>
            <a:r>
              <a:rPr lang="en-US" sz="2800" b="1" dirty="0" smtClean="0">
                <a:solidFill>
                  <a:srgbClr val="FF0000"/>
                </a:solidFill>
                <a:latin typeface="Calibri" pitchFamily="34" charset="0"/>
                <a:ea typeface="Calibri" pitchFamily="34" charset="0"/>
                <a:cs typeface="Times New Roman" pitchFamily="18" charset="0"/>
              </a:rPr>
              <a:t>between</a:t>
            </a:r>
            <a:r>
              <a:rPr lang="en-US" sz="2400" b="1" dirty="0" smtClean="0">
                <a:solidFill>
                  <a:srgbClr val="FF0000"/>
                </a:solidFill>
                <a:latin typeface="Calibri" pitchFamily="34" charset="0"/>
                <a:ea typeface="Calibri" pitchFamily="34" charset="0"/>
                <a:cs typeface="Times New Roman" pitchFamily="18" charset="0"/>
              </a:rPr>
              <a:t> Joint stock company and Sole proprietorship </a:t>
            </a:r>
            <a:endParaRPr lang="en-US" sz="3200" b="1"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91885" y="1162594"/>
          <a:ext cx="11521440" cy="4820194"/>
        </p:xfrm>
        <a:graphic>
          <a:graphicData uri="http://schemas.openxmlformats.org/drawingml/2006/table">
            <a:tbl>
              <a:tblPr firstRow="1" bandRow="1">
                <a:tableStyleId>{F5AB1C69-6EDB-4FF4-983F-18BD219EF322}</a:tableStyleId>
              </a:tblPr>
              <a:tblGrid>
                <a:gridCol w="2860766"/>
                <a:gridCol w="3958046"/>
                <a:gridCol w="4702628"/>
              </a:tblGrid>
              <a:tr h="1046780">
                <a:tc>
                  <a:txBody>
                    <a:bodyPr/>
                    <a:lstStyle/>
                    <a:p>
                      <a:pPr algn="ctr"/>
                      <a:r>
                        <a:rPr lang="en-US" sz="2400" dirty="0" smtClean="0">
                          <a:solidFill>
                            <a:schemeClr val="bg1"/>
                          </a:solidFill>
                        </a:rPr>
                        <a:t>Point of difference</a:t>
                      </a:r>
                      <a:endParaRPr lang="en-US" sz="2400" dirty="0">
                        <a:solidFill>
                          <a:schemeClr val="bg1"/>
                        </a:solidFill>
                      </a:endParaRPr>
                    </a:p>
                  </a:txBody>
                  <a:tcPr/>
                </a:tc>
                <a:tc>
                  <a:txBody>
                    <a:bodyPr/>
                    <a:lstStyle/>
                    <a:p>
                      <a:pPr algn="ctr"/>
                      <a:r>
                        <a:rPr lang="en-US" sz="2400" dirty="0" smtClean="0"/>
                        <a:t>Sole proprietorship</a:t>
                      </a:r>
                      <a:r>
                        <a:rPr lang="en-US" sz="2400" baseline="0" dirty="0" smtClean="0"/>
                        <a:t> </a:t>
                      </a:r>
                      <a:endParaRPr lang="en-US" sz="2400" dirty="0"/>
                    </a:p>
                  </a:txBody>
                  <a:tcPr/>
                </a:tc>
                <a:tc>
                  <a:txBody>
                    <a:bodyPr/>
                    <a:lstStyle/>
                    <a:p>
                      <a:pPr algn="ctr"/>
                      <a:r>
                        <a:rPr lang="en-US" sz="2400" dirty="0" smtClean="0">
                          <a:solidFill>
                            <a:schemeClr val="bg1"/>
                          </a:solidFill>
                        </a:rPr>
                        <a:t>Joint stock company</a:t>
                      </a:r>
                      <a:endParaRPr lang="en-US" sz="2400" dirty="0">
                        <a:solidFill>
                          <a:schemeClr val="bg1"/>
                        </a:solidFill>
                      </a:endParaRPr>
                    </a:p>
                  </a:txBody>
                  <a:tcPr/>
                </a:tc>
              </a:tr>
              <a:tr h="180932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b="1" kern="1200" dirty="0" smtClean="0"/>
                        <a:t>Management:</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b="0" kern="1200" dirty="0" smtClean="0"/>
                        <a:t>The owner has complete control and makes all decisions regarding the business. There is no separation between ownership and management.</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000" b="0" kern="1200" dirty="0" smtClean="0"/>
                        <a:t>Management is typically separated from ownership. A board of directors, elected by shareholders, makes key decisions, while day-to-day operations may be carried out by professional managers.</a:t>
                      </a:r>
                    </a:p>
                  </a:txBody>
                  <a:tcPr/>
                </a:tc>
              </a:tr>
              <a:tr h="1964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dirty="0" smtClean="0">
                          <a:solidFill>
                            <a:schemeClr val="dk1"/>
                          </a:solidFill>
                          <a:latin typeface="+mn-lt"/>
                          <a:ea typeface="+mn-ea"/>
                          <a:cs typeface="+mn-cs"/>
                        </a:rPr>
                        <a:t>Capital Formation:</a:t>
                      </a:r>
                      <a:endParaRPr kumimoji="0" lang="en-US" sz="2000" kern="1200" dirty="0" smtClean="0">
                        <a:solidFill>
                          <a:schemeClr val="dk1"/>
                        </a:solidFill>
                        <a:latin typeface="+mn-lt"/>
                        <a:ea typeface="+mn-ea"/>
                        <a:cs typeface="+mn-cs"/>
                      </a:endParaRP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Capital is typically limited to what the owner can personally invest or borrow.</a:t>
                      </a:r>
                    </a:p>
                    <a:p>
                      <a:endParaRPr lang="en-US" sz="2000" dirty="0"/>
                    </a:p>
                  </a:txBody>
                  <a:tcPr/>
                </a:tc>
                <a:tc>
                  <a:txBody>
                    <a:bodyPr/>
                    <a:lstStyle/>
                    <a:p>
                      <a:r>
                        <a:rPr kumimoji="0" lang="en-US" sz="2000" kern="1200" dirty="0" smtClean="0">
                          <a:solidFill>
                            <a:schemeClr val="dk1"/>
                          </a:solidFill>
                          <a:latin typeface="+mn-lt"/>
                          <a:ea typeface="+mn-ea"/>
                          <a:cs typeface="+mn-cs"/>
                        </a:rPr>
                        <a:t>Capital can be raised by issuing additional shares or selling existing ones. This facilitates the company's ability to raise large amounts of capital for expansion.</a:t>
                      </a:r>
                      <a:endParaRPr lang="en-US" sz="2000" dirty="0"/>
                    </a:p>
                  </a:txBody>
                  <a:tcPr/>
                </a:tc>
              </a:tr>
            </a:tbl>
          </a:graphicData>
        </a:graphic>
      </p:graphicFrame>
      <p:sp>
        <p:nvSpPr>
          <p:cNvPr id="4" name="Rectangle 3"/>
          <p:cNvSpPr/>
          <p:nvPr/>
        </p:nvSpPr>
        <p:spPr>
          <a:xfrm>
            <a:off x="1802673" y="666206"/>
            <a:ext cx="9405257" cy="461665"/>
          </a:xfrm>
          <a:prstGeom prst="rect">
            <a:avLst/>
          </a:prstGeom>
        </p:spPr>
        <p:txBody>
          <a:bodyPr wrap="square">
            <a:spAutoFit/>
          </a:bodyPr>
          <a:lstStyle/>
          <a:p>
            <a:pPr lvl="0" algn="just" fontAlgn="base">
              <a:spcBef>
                <a:spcPct val="0"/>
              </a:spcBef>
              <a:spcAft>
                <a:spcPct val="0"/>
              </a:spcAft>
            </a:pPr>
            <a:r>
              <a:rPr lang="en-US" sz="2400" b="1" dirty="0" smtClean="0">
                <a:solidFill>
                  <a:srgbClr val="FF0000"/>
                </a:solidFill>
                <a:latin typeface="Calibri" pitchFamily="34" charset="0"/>
                <a:ea typeface="Calibri" pitchFamily="34" charset="0"/>
                <a:cs typeface="Times New Roman" pitchFamily="18" charset="0"/>
              </a:rPr>
              <a:t>Difference between Joint stock company and Sole proprietorship </a:t>
            </a:r>
            <a:endParaRPr lang="en-US" sz="3200"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0"/>
            <a:ext cx="121920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lang="en-US" sz="2400" b="1" dirty="0" smtClean="0">
              <a:solidFill>
                <a:srgbClr val="3C4852"/>
              </a:solidFill>
              <a:latin typeface="+mj-lt"/>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smtClean="0">
                <a:ln>
                  <a:noFill/>
                </a:ln>
                <a:solidFill>
                  <a:srgbClr val="FF0000"/>
                </a:solidFill>
                <a:effectLst/>
                <a:latin typeface="+mj-lt"/>
                <a:ea typeface="Times New Roman" pitchFamily="18" charset="0"/>
                <a:cs typeface="Calibri" pitchFamily="34" charset="0"/>
              </a:rPr>
              <a:t>Classification of Companies</a:t>
            </a:r>
            <a:endParaRPr kumimoji="0" lang="en-US" sz="2800" b="0" i="0" u="none" strike="noStrike" cap="none" normalizeH="0" baseline="0" dirty="0" smtClean="0">
              <a:ln>
                <a:noFill/>
              </a:ln>
              <a:solidFill>
                <a:srgbClr val="FF000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rgbClr val="3C4852"/>
                </a:solidFill>
                <a:effectLst/>
                <a:latin typeface="+mj-lt"/>
                <a:ea typeface="Times New Roman" pitchFamily="18" charset="0"/>
                <a:cs typeface="Calibri" pitchFamily="34" charset="0"/>
              </a:rPr>
              <a:t>The growth of companies has resulted in the emergence of several other new business models. Companies are classified according to their obligations, members, and control, registration etc. </a:t>
            </a: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n-US" sz="2400" b="1" dirty="0" smtClean="0">
                <a:solidFill>
                  <a:srgbClr val="3C4852"/>
                </a:solidFill>
                <a:latin typeface="+mj-lt"/>
                <a:ea typeface="Times New Roman" pitchFamily="18" charset="0"/>
                <a:cs typeface="Calibri" pitchFamily="34" charset="0"/>
              </a:rPr>
              <a:t>1. </a:t>
            </a: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Companies on the Basis of Liabilities</a:t>
            </a: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Companies Limited by Shares:</a:t>
            </a:r>
            <a:r>
              <a:rPr kumimoji="0" lang="en-US" sz="2400" b="0" i="0" u="none" strike="noStrike" cap="none" normalizeH="0" baseline="0" dirty="0" smtClean="0">
                <a:ln>
                  <a:noFill/>
                </a:ln>
                <a:solidFill>
                  <a:srgbClr val="3C4852"/>
                </a:solidFill>
                <a:effectLst/>
                <a:latin typeface="+mj-lt"/>
                <a:ea typeface="Times New Roman" pitchFamily="18" charset="0"/>
                <a:cs typeface="Calibri" pitchFamily="34" charset="0"/>
              </a:rPr>
              <a:t> In companies </a:t>
            </a: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limited by shares</a:t>
            </a:r>
            <a:r>
              <a:rPr kumimoji="0" lang="en-US" sz="2400" b="0" i="0" u="none" strike="noStrike" cap="none" normalizeH="0" baseline="0" dirty="0" smtClean="0">
                <a:ln>
                  <a:noFill/>
                </a:ln>
                <a:solidFill>
                  <a:srgbClr val="3C4852"/>
                </a:solidFill>
                <a:effectLst/>
                <a:latin typeface="+mj-lt"/>
                <a:ea typeface="Times New Roman" pitchFamily="18" charset="0"/>
                <a:cs typeface="Calibri" pitchFamily="34" charset="0"/>
              </a:rPr>
              <a:t>, sometimes, shareholders of some firms may not always pay the full value of their shares at once. The responsibilities of members in these firms are limited to the number of unpaid dividends on their shares.</a:t>
            </a: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Companies Limited by Guarantee:</a:t>
            </a:r>
            <a:r>
              <a:rPr kumimoji="0" lang="en-US" sz="2400" b="0" i="0" u="none" strike="noStrike" cap="none" normalizeH="0" baseline="0" dirty="0" smtClean="0">
                <a:ln>
                  <a:noFill/>
                </a:ln>
                <a:solidFill>
                  <a:srgbClr val="3C4852"/>
                </a:solidFill>
                <a:effectLst/>
                <a:latin typeface="+mj-lt"/>
                <a:ea typeface="Times New Roman" pitchFamily="18" charset="0"/>
                <a:cs typeface="Calibri" pitchFamily="34" charset="0"/>
              </a:rPr>
              <a:t> In certain businesses, the memorandum of association specifies monetary amounts that some members agree to pay. They will only be obliged to pay the guaranteed sum if the company is liquidated. They cannot be forced to pay additional money by the company or its creditors.</a:t>
            </a: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Unlimited Companies:</a:t>
            </a:r>
            <a:r>
              <a:rPr kumimoji="0" lang="en-US" sz="2400" b="0" i="0" u="none" strike="noStrike" cap="none" normalizeH="0" baseline="0" dirty="0" smtClean="0">
                <a:ln>
                  <a:noFill/>
                </a:ln>
                <a:solidFill>
                  <a:srgbClr val="3C4852"/>
                </a:solidFill>
                <a:effectLst/>
                <a:latin typeface="+mj-lt"/>
                <a:ea typeface="Times New Roman" pitchFamily="18" charset="0"/>
                <a:cs typeface="Calibri" pitchFamily="34" charset="0"/>
              </a:rPr>
              <a:t> The liabilities of members of </a:t>
            </a: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unlimited companies</a:t>
            </a:r>
            <a:r>
              <a:rPr kumimoji="0" lang="en-US" sz="2400" b="0" i="0" u="none" strike="noStrike" cap="none" normalizeH="0" baseline="0" dirty="0" smtClean="0">
                <a:ln>
                  <a:noFill/>
                </a:ln>
                <a:solidFill>
                  <a:srgbClr val="3C4852"/>
                </a:solidFill>
                <a:effectLst/>
                <a:latin typeface="+mj-lt"/>
                <a:ea typeface="Times New Roman" pitchFamily="18" charset="0"/>
                <a:cs typeface="Calibri" pitchFamily="34" charset="0"/>
              </a:rPr>
              <a:t> have zero limits. As a result, the corporation can use all of the shareholders’ personal assets to pay off its debts while it is winding up. Their responsibilities will include the entire company’s debt.</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n-US" sz="3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56754" y="-1"/>
            <a:ext cx="11874137"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lang="en-US" sz="2400" b="1" dirty="0" smtClean="0">
              <a:solidFill>
                <a:srgbClr val="3C4852"/>
              </a:solidFill>
              <a:latin typeface="+mj-l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lang="en-US" sz="2400" b="1" dirty="0" smtClean="0">
                <a:solidFill>
                  <a:srgbClr val="3C4852"/>
                </a:solidFill>
                <a:latin typeface="+mj-lt"/>
                <a:ea typeface="Times New Roman" pitchFamily="18" charset="0"/>
                <a:cs typeface="Calibri" pitchFamily="34" charset="0"/>
              </a:rPr>
              <a:t>2. </a:t>
            </a: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Companies on the Basis of Members</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One-Person Companies (OPCs):</a:t>
            </a:r>
            <a:r>
              <a:rPr kumimoji="0" lang="en-US" sz="2400" b="0" i="0" u="none" strike="noStrike" cap="none" normalizeH="0" baseline="0" dirty="0" smtClean="0">
                <a:ln>
                  <a:noFill/>
                </a:ln>
                <a:solidFill>
                  <a:srgbClr val="3C4852"/>
                </a:solidFill>
                <a:effectLst/>
                <a:latin typeface="+mj-lt"/>
                <a:ea typeface="Times New Roman" pitchFamily="18" charset="0"/>
                <a:cs typeface="Calibri" pitchFamily="34" charset="0"/>
              </a:rPr>
              <a:t> As the name suggests, the shareholder in these businesses is only one person. Since OPCs are legal entities apart from their sole members, they are distinct from sole proprietorships. Unlike other companies, a one-person company does not need a minimum share capital.</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Private Companies:</a:t>
            </a:r>
            <a:r>
              <a:rPr kumimoji="0" lang="en-US" sz="2400" b="0" i="0" u="none" strike="noStrike" cap="none" normalizeH="0" baseline="0" dirty="0" smtClean="0">
                <a:ln>
                  <a:noFill/>
                </a:ln>
                <a:solidFill>
                  <a:srgbClr val="3C4852"/>
                </a:solidFill>
                <a:effectLst/>
                <a:latin typeface="+mj-lt"/>
                <a:ea typeface="Times New Roman" pitchFamily="18" charset="0"/>
                <a:cs typeface="Calibri" pitchFamily="34" charset="0"/>
              </a:rPr>
              <a:t> The articles of association of private corporations limit the transferability of shares for free. Private corporations must consist of a minimum of 2 to a maximum of 200 members. These members consist of both current and previous employees who even own shares.</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Public Companies:</a:t>
            </a:r>
            <a:r>
              <a:rPr kumimoji="0" lang="en-US" sz="2400" b="0" i="0" u="none" strike="noStrike" cap="none" normalizeH="0" baseline="0" dirty="0" smtClean="0">
                <a:ln>
                  <a:noFill/>
                </a:ln>
                <a:solidFill>
                  <a:srgbClr val="3C4852"/>
                </a:solidFill>
                <a:effectLst/>
                <a:latin typeface="+mj-lt"/>
                <a:ea typeface="Times New Roman" pitchFamily="18" charset="0"/>
                <a:cs typeface="Calibri" pitchFamily="34" charset="0"/>
              </a:rPr>
              <a:t> Unlike private organizations, public companies allow their members to transfer shares to others for free. Secondly, they must consist of a minimum of 7 members, with no limit on the max number of members they can have.</a:t>
            </a:r>
            <a:endParaRPr kumimoji="0" lang="en-US"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95942" y="0"/>
            <a:ext cx="11771939"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US" sz="2000" b="1" i="0" u="none" strike="noStrike" cap="none" normalizeH="0" baseline="0" dirty="0" smtClean="0">
              <a:ln>
                <a:noFill/>
              </a:ln>
              <a:solidFill>
                <a:srgbClr val="3C4852"/>
              </a:solidFill>
              <a:effectLst/>
              <a:latin typeface="+mj-l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lang="en-US" sz="2000" b="1" dirty="0" smtClean="0">
              <a:solidFill>
                <a:srgbClr val="3C4852"/>
              </a:solidFill>
              <a:latin typeface="+mj-l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US" sz="2000" b="1" i="0" u="none" strike="noStrike" cap="none" normalizeH="0" baseline="0" dirty="0" smtClean="0">
              <a:ln>
                <a:noFill/>
              </a:ln>
              <a:solidFill>
                <a:srgbClr val="3C4852"/>
              </a:solidFill>
              <a:effectLst/>
              <a:latin typeface="+mj-l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lang="en-US" sz="2000" b="1" dirty="0" smtClean="0">
              <a:solidFill>
                <a:srgbClr val="3C4852"/>
              </a:solidFill>
              <a:latin typeface="+mj-l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2000" b="1" i="0" u="none" strike="noStrike" cap="none" normalizeH="0" baseline="0" dirty="0" smtClean="0">
                <a:ln>
                  <a:noFill/>
                </a:ln>
                <a:effectLst/>
                <a:latin typeface="+mj-lt"/>
                <a:ea typeface="Times New Roman" pitchFamily="18" charset="0"/>
                <a:cs typeface="Calibri" pitchFamily="34" charset="0"/>
              </a:rPr>
              <a:t>3. Companies on the Basis of Control</a:t>
            </a:r>
            <a:endParaRPr kumimoji="0" lang="en-US" sz="2000" b="0" i="0" u="none" strike="noStrike" cap="none" normalizeH="0" baseline="0" dirty="0" smtClean="0">
              <a:ln>
                <a:noFill/>
              </a:ln>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effectLst/>
                <a:latin typeface="+mj-lt"/>
                <a:ea typeface="Times New Roman" pitchFamily="18" charset="0"/>
                <a:cs typeface="Calibri" pitchFamily="34" charset="0"/>
              </a:rPr>
              <a:t>Holding and Subsidiary Companies:</a:t>
            </a:r>
            <a:r>
              <a:rPr kumimoji="0" lang="en-US" sz="2000" b="0" i="0" u="none" strike="noStrike" cap="none" normalizeH="0" baseline="0" dirty="0" smtClean="0">
                <a:ln>
                  <a:noFill/>
                </a:ln>
                <a:effectLst/>
                <a:latin typeface="+mj-lt"/>
                <a:ea typeface="Times New Roman" pitchFamily="18" charset="0"/>
                <a:cs typeface="Calibri" pitchFamily="34" charset="0"/>
              </a:rPr>
              <a:t> There are cases where a company’s shares may be held entirely or partially by another company. The company that owns these shares is now known as the holding or parent company. Similarly, a subsidiary is a company whose shares are owned by the parent company.</a:t>
            </a:r>
            <a:endParaRPr kumimoji="0" lang="en-US" sz="2000" b="0" i="0" u="none" strike="noStrike" cap="none" normalizeH="0" baseline="0" dirty="0" smtClean="0">
              <a:ln>
                <a:noFill/>
              </a:ln>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effectLst/>
                <a:latin typeface="+mj-lt"/>
                <a:ea typeface="Times New Roman" pitchFamily="18" charset="0"/>
                <a:cs typeface="Calibri" pitchFamily="34" charset="0"/>
              </a:rPr>
              <a:t>Associate Companies:</a:t>
            </a:r>
            <a:r>
              <a:rPr kumimoji="0" lang="en-US" sz="2000" b="0" i="0" u="none" strike="noStrike" cap="none" normalizeH="0" baseline="0" dirty="0" smtClean="0">
                <a:ln>
                  <a:noFill/>
                </a:ln>
                <a:effectLst/>
                <a:latin typeface="+mj-lt"/>
                <a:ea typeface="Times New Roman" pitchFamily="18" charset="0"/>
                <a:cs typeface="Calibri" pitchFamily="34" charset="0"/>
              </a:rPr>
              <a:t> Associate companies are those types of companies where other companies have a significant influence. This ” significant influence ” entails owning at least 20% of the associate company’s shares.</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lang="en-US" sz="2000" b="1" dirty="0" smtClean="0">
              <a:latin typeface="+mj-lt"/>
              <a:cs typeface="Calibri" pitchFamily="34" charset="0"/>
            </a:endParaRPr>
          </a:p>
          <a:p>
            <a:r>
              <a:rPr lang="en-US" sz="2000" b="1" dirty="0" smtClean="0">
                <a:latin typeface="+mj-lt"/>
              </a:rPr>
              <a:t>4. Based on the establishment:</a:t>
            </a:r>
          </a:p>
          <a:p>
            <a:pPr lvl="0">
              <a:buFont typeface="Arial" pitchFamily="34" charset="0"/>
              <a:buChar char="•"/>
            </a:pPr>
            <a:r>
              <a:rPr lang="en-US" sz="2000" b="1" dirty="0" smtClean="0">
                <a:latin typeface="+mj-lt"/>
              </a:rPr>
              <a:t>Statutory Companies: </a:t>
            </a:r>
            <a:r>
              <a:rPr lang="en-US" sz="2000" dirty="0" smtClean="0">
                <a:latin typeface="+mj-lt"/>
              </a:rPr>
              <a:t>It applies to those companies which are incorporated by a special Act of Parliament or State Legislature. The main objective of this type of company is to provide a public service. Since they are established under a separate law, the Companies Act, 2013 has limited scope for them. If there is any conflict, the Special Act for the circumstance will prevail over the Companies Act, 2013.</a:t>
            </a:r>
          </a:p>
          <a:p>
            <a:pPr lvl="0">
              <a:buFont typeface="Arial" pitchFamily="34" charset="0"/>
              <a:buChar char="•"/>
            </a:pPr>
            <a:r>
              <a:rPr lang="en-US" sz="2000" b="1" dirty="0" smtClean="0">
                <a:latin typeface="+mj-lt"/>
              </a:rPr>
              <a:t>Registered Companies: </a:t>
            </a:r>
            <a:r>
              <a:rPr lang="en-US" sz="2000" dirty="0" smtClean="0">
                <a:latin typeface="+mj-lt"/>
              </a:rPr>
              <a:t>Companies that are registered under the provisions of the Companies Act, 2013 or any previous Companies Act are called registered companies. This type of company is formed when they have received a certificate of incorporation (ROC).</a:t>
            </a:r>
          </a:p>
          <a:p>
            <a:r>
              <a:rPr lang="en-US" sz="2000" dirty="0" smtClean="0">
                <a:latin typeface="+mj-lt"/>
              </a:rPr>
              <a:t>Features of a Partnership:</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n-US" sz="20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12192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lang="en-US" sz="2400" b="1" dirty="0" smtClean="0">
              <a:solidFill>
                <a:srgbClr val="3C4852"/>
              </a:solidFill>
              <a:latin typeface="+mj-l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5. Other Types of Companies</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Government Companies:</a:t>
            </a:r>
            <a:r>
              <a:rPr kumimoji="0" lang="en-US" sz="2400" b="0" i="0" u="none" strike="noStrike" cap="none" normalizeH="0" baseline="0" dirty="0" smtClean="0">
                <a:ln>
                  <a:noFill/>
                </a:ln>
                <a:solidFill>
                  <a:srgbClr val="3C4852"/>
                </a:solidFill>
                <a:effectLst/>
                <a:latin typeface="+mj-lt"/>
                <a:ea typeface="Times New Roman" pitchFamily="18" charset="0"/>
                <a:cs typeface="Calibri" pitchFamily="34" charset="0"/>
              </a:rPr>
              <a:t> Government companies can be referred to as companies with more than 50% of share capital held by the central government, by state governments, or jointly owned by both kinds of governments.</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Foreign Companies:</a:t>
            </a:r>
            <a:r>
              <a:rPr kumimoji="0" lang="en-US" sz="2400" b="0" i="0" u="none" strike="noStrike" cap="none" normalizeH="0" baseline="0" dirty="0" smtClean="0">
                <a:ln>
                  <a:noFill/>
                </a:ln>
                <a:solidFill>
                  <a:srgbClr val="3C4852"/>
                </a:solidFill>
                <a:effectLst/>
                <a:latin typeface="+mj-lt"/>
                <a:ea typeface="Times New Roman" pitchFamily="18" charset="0"/>
                <a:cs typeface="Calibri" pitchFamily="34" charset="0"/>
              </a:rPr>
              <a:t> Foreign companies can be referred to as companies present outside India. These companies also conduct business in India, either on their own or by collaborating with other companies.</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Charitable Companies (Section 8):</a:t>
            </a:r>
            <a:r>
              <a:rPr kumimoji="0" lang="en-US" sz="2400" b="0" i="0" u="none" strike="noStrike" cap="none" normalizeH="0" baseline="0" dirty="0" smtClean="0">
                <a:ln>
                  <a:noFill/>
                </a:ln>
                <a:solidFill>
                  <a:srgbClr val="3C4852"/>
                </a:solidFill>
                <a:effectLst/>
                <a:latin typeface="+mj-lt"/>
                <a:ea typeface="Times New Roman" pitchFamily="18" charset="0"/>
                <a:cs typeface="Calibri" pitchFamily="34" charset="0"/>
              </a:rPr>
              <a:t> Companies with charitable goals, often referred to as NPOs, are termed charitable companies. These companies are also known as Section 8 companies as they are registered under Section 8 of the Companies Act, 2013. The primary goal of charitable companies is to promote religion, arts, culture, science, education, commerce, and many more. They do not pay money to their members because they don’t make any.</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3C4852"/>
                </a:solidFill>
                <a:effectLst/>
                <a:latin typeface="+mj-lt"/>
                <a:ea typeface="Times New Roman" pitchFamily="18" charset="0"/>
                <a:cs typeface="Calibri" pitchFamily="34" charset="0"/>
              </a:rPr>
              <a:t>Dormant Companies:</a:t>
            </a:r>
            <a:r>
              <a:rPr kumimoji="0" lang="en-US" sz="2400" b="0" i="0" u="none" strike="noStrike" cap="none" normalizeH="0" baseline="0" dirty="0" smtClean="0">
                <a:ln>
                  <a:noFill/>
                </a:ln>
                <a:solidFill>
                  <a:srgbClr val="3C4852"/>
                </a:solidFill>
                <a:effectLst/>
                <a:latin typeface="+mj-lt"/>
                <a:ea typeface="Times New Roman" pitchFamily="18" charset="0"/>
                <a:cs typeface="Calibri" pitchFamily="34" charset="0"/>
              </a:rPr>
              <a:t> These companies are usually set up to work on future projects. They do not have large accounting transactions and are not required to comply with all the regulations that apply to regular companies.</a:t>
            </a:r>
            <a:endParaRPr kumimoji="0" lang="en-US"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22B600-264E-F66E-FCA0-4F0836D6D70E}"/>
              </a:ext>
            </a:extLst>
          </p:cNvPr>
          <p:cNvSpPr txBox="1"/>
          <p:nvPr/>
        </p:nvSpPr>
        <p:spPr>
          <a:xfrm>
            <a:off x="310550" y="65413"/>
            <a:ext cx="11369615" cy="778674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en-US" sz="3600" b="1" u="sng" dirty="0" smtClean="0">
              <a:solidFill>
                <a:srgbClr val="393E42"/>
              </a:solidFill>
              <a:ea typeface="Calibri"/>
              <a:cs typeface="Calibri"/>
            </a:endParaRPr>
          </a:p>
          <a:p>
            <a:pPr algn="just"/>
            <a:r>
              <a:rPr lang="en-US" sz="3600" b="1" u="sng" dirty="0" smtClean="0">
                <a:solidFill>
                  <a:srgbClr val="393E42"/>
                </a:solidFill>
                <a:ea typeface="Calibri"/>
                <a:cs typeface="Calibri"/>
              </a:rPr>
              <a:t>BUSINESS </a:t>
            </a:r>
            <a:r>
              <a:rPr lang="en-US" sz="3600" b="1" u="sng" dirty="0">
                <a:solidFill>
                  <a:srgbClr val="393E42"/>
                </a:solidFill>
                <a:ea typeface="Calibri"/>
                <a:cs typeface="Calibri"/>
              </a:rPr>
              <a:t>OWNERSHIP </a:t>
            </a:r>
            <a:r>
              <a:rPr lang="en-US" sz="3600" b="1" u="sng" dirty="0">
                <a:solidFill>
                  <a:srgbClr val="393E42"/>
                </a:solidFill>
                <a:latin typeface="Calibri"/>
                <a:ea typeface="Calibri"/>
                <a:cs typeface="Calibri"/>
              </a:rPr>
              <a:t>:</a:t>
            </a:r>
            <a:endParaRPr lang="en-US" u="sng" dirty="0"/>
          </a:p>
          <a:p>
            <a:pPr algn="just"/>
            <a:endParaRPr lang="en-US" sz="3600" b="1" u="sng" dirty="0">
              <a:solidFill>
                <a:srgbClr val="393E42"/>
              </a:solidFill>
              <a:latin typeface="Calibri"/>
              <a:ea typeface="Calibri"/>
              <a:cs typeface="Calibri"/>
            </a:endParaRPr>
          </a:p>
          <a:p>
            <a:pPr algn="just"/>
            <a:r>
              <a:rPr lang="en-US" sz="3600" dirty="0">
                <a:solidFill>
                  <a:srgbClr val="393E42"/>
                </a:solidFill>
                <a:latin typeface="Calibri"/>
                <a:ea typeface="Calibri"/>
                <a:cs typeface="Calibri"/>
              </a:rPr>
              <a:t>Starting a business is a big decision that comes with a lot of challenges. The first challenge business owners face is deciding the ownership structure they want to use. This structure will be heavily influenced by the type of business ownership employed.</a:t>
            </a:r>
            <a:endParaRPr lang="en-US" dirty="0"/>
          </a:p>
          <a:p>
            <a:pPr algn="just"/>
            <a:r>
              <a:rPr lang="en-US" sz="3600" dirty="0">
                <a:solidFill>
                  <a:srgbClr val="393E42"/>
                </a:solidFill>
                <a:latin typeface="Calibri"/>
                <a:ea typeface="Calibri"/>
                <a:cs typeface="Calibri"/>
              </a:rPr>
              <a:t>    Each business ownership type has its unique advantages and disadvantages which contribute to the decision-making process. Understanding ownership is essential before setting up your own business.</a:t>
            </a:r>
          </a:p>
          <a:p>
            <a:pPr algn="just"/>
            <a:endParaRPr lang="en-US" sz="3600" dirty="0">
              <a:solidFill>
                <a:srgbClr val="393E42"/>
              </a:solidFill>
              <a:latin typeface="Calibri"/>
              <a:ea typeface="Calibri"/>
              <a:cs typeface="Calibri"/>
            </a:endParaRPr>
          </a:p>
          <a:p>
            <a:endParaRPr lang="en-US" sz="3200" dirty="0">
              <a:solidFill>
                <a:srgbClr val="393E42"/>
              </a:solidFill>
              <a:latin typeface="Proxima Nova"/>
            </a:endParaRPr>
          </a:p>
        </p:txBody>
      </p:sp>
    </p:spTree>
    <p:extLst>
      <p:ext uri="{BB962C8B-B14F-4D97-AF65-F5344CB8AC3E}">
        <p14:creationId xmlns:p14="http://schemas.microsoft.com/office/powerpoint/2010/main" xmlns="" val="3485923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53" y="1097280"/>
            <a:ext cx="11834949" cy="5693866"/>
          </a:xfrm>
          <a:prstGeom prst="rect">
            <a:avLst/>
          </a:prstGeom>
        </p:spPr>
        <p:txBody>
          <a:bodyPr wrap="square">
            <a:spAutoFit/>
          </a:bodyPr>
          <a:lstStyle/>
          <a:p>
            <a:pPr algn="just"/>
            <a:r>
              <a:rPr lang="en-US" sz="2800" b="1" u="sng" dirty="0" smtClean="0">
                <a:latin typeface="+mj-lt"/>
              </a:rPr>
              <a:t>Oligarchy in company management </a:t>
            </a:r>
            <a:endParaRPr lang="en-US" sz="2800" b="1" u="sng" dirty="0" smtClean="0">
              <a:latin typeface="+mj-lt"/>
            </a:endParaRPr>
          </a:p>
          <a:p>
            <a:pPr algn="just"/>
            <a:r>
              <a:rPr lang="en-US" sz="2400" dirty="0" smtClean="0">
                <a:latin typeface="+mj-lt"/>
              </a:rPr>
              <a:t>Oligarchy </a:t>
            </a:r>
            <a:r>
              <a:rPr lang="en-US" sz="2400" dirty="0" smtClean="0">
                <a:latin typeface="+mj-lt"/>
              </a:rPr>
              <a:t>in company management refers to a situation where a small and powerful group of individuals or entities hold significant control and decision-making power within a company. In an oligarchic structure, the decision-making authority is concentrated in the hands of a few key individuals, often to the detriment of broader participation and input from </a:t>
            </a:r>
            <a:r>
              <a:rPr lang="en-US" sz="2400" dirty="0" smtClean="0">
                <a:latin typeface="+mj-lt"/>
              </a:rPr>
              <a:t>stakeholders.</a:t>
            </a:r>
          </a:p>
          <a:p>
            <a:pPr algn="just"/>
            <a:endParaRPr lang="en-US" sz="2400" b="1" dirty="0" smtClean="0">
              <a:latin typeface="+mj-lt"/>
            </a:endParaRPr>
          </a:p>
          <a:p>
            <a:pPr algn="just"/>
            <a:r>
              <a:rPr lang="en-US" sz="2400" b="1" dirty="0" smtClean="0">
                <a:latin typeface="+mj-lt"/>
              </a:rPr>
              <a:t>Characteristics and </a:t>
            </a:r>
            <a:r>
              <a:rPr lang="en-US" sz="2400" b="1" dirty="0" smtClean="0">
                <a:latin typeface="+mj-lt"/>
              </a:rPr>
              <a:t>implications of oligarchy in company management:</a:t>
            </a:r>
          </a:p>
          <a:p>
            <a:pPr algn="just">
              <a:buFont typeface="Arial" pitchFamily="34" charset="0"/>
              <a:buChar char="•"/>
            </a:pPr>
            <a:r>
              <a:rPr lang="en-US" sz="2400" b="1" dirty="0" smtClean="0">
                <a:latin typeface="+mj-lt"/>
              </a:rPr>
              <a:t> Concentration </a:t>
            </a:r>
            <a:r>
              <a:rPr lang="en-US" sz="2400" b="1" dirty="0" smtClean="0">
                <a:latin typeface="+mj-lt"/>
              </a:rPr>
              <a:t>of Power:</a:t>
            </a:r>
            <a:r>
              <a:rPr lang="en-US" sz="2400" dirty="0" smtClean="0">
                <a:latin typeface="+mj-lt"/>
              </a:rPr>
              <a:t> Oligarchies typically involve a concentration of power among a select few individuals or a small group. These individuals may be executives, major shareholders, or influential board members.</a:t>
            </a:r>
          </a:p>
          <a:p>
            <a:pPr algn="just">
              <a:buFont typeface="Arial" pitchFamily="34" charset="0"/>
              <a:buChar char="•"/>
            </a:pPr>
            <a:r>
              <a:rPr lang="en-US" sz="2400" b="1" dirty="0" smtClean="0">
                <a:latin typeface="+mj-lt"/>
              </a:rPr>
              <a:t> Limited </a:t>
            </a:r>
            <a:r>
              <a:rPr lang="en-US" sz="2400" b="1" dirty="0" smtClean="0">
                <a:latin typeface="+mj-lt"/>
              </a:rPr>
              <a:t>Accountability:</a:t>
            </a:r>
            <a:r>
              <a:rPr lang="en-US" sz="2400" dirty="0" smtClean="0">
                <a:latin typeface="+mj-lt"/>
              </a:rPr>
              <a:t> With power concentrated in a few hands, there may be limited mechanisms for holding decision-makers accountable. This lack of accountability can lead to decisions that primarily serve the interests of the oligarchs rather than the company as a whole.</a:t>
            </a:r>
          </a:p>
          <a:p>
            <a:endParaRPr lang="en-US" sz="2400"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55" y="653143"/>
            <a:ext cx="11834948" cy="6001643"/>
          </a:xfrm>
          <a:prstGeom prst="rect">
            <a:avLst/>
          </a:prstGeom>
        </p:spPr>
        <p:txBody>
          <a:bodyPr wrap="square">
            <a:spAutoFit/>
          </a:bodyPr>
          <a:lstStyle/>
          <a:p>
            <a:pPr algn="just">
              <a:buFont typeface="Arial" pitchFamily="34" charset="0"/>
              <a:buChar char="•"/>
            </a:pPr>
            <a:r>
              <a:rPr lang="en-US" sz="2400" b="1" dirty="0" smtClean="0">
                <a:latin typeface="+mj-lt"/>
              </a:rPr>
              <a:t> Reduced </a:t>
            </a:r>
            <a:r>
              <a:rPr lang="en-US" sz="2400" b="1" dirty="0" smtClean="0">
                <a:latin typeface="+mj-lt"/>
              </a:rPr>
              <a:t>Innovation and Flexibility:</a:t>
            </a:r>
            <a:r>
              <a:rPr lang="en-US" sz="2400" dirty="0" smtClean="0">
                <a:latin typeface="+mj-lt"/>
              </a:rPr>
              <a:t> Oligarchic structures may stifle innovation and adaptability within a company. Decisions made by a small group may lack diverse perspectives and creativity, hindering the organization's ability to respond effectively to changing market conditions.</a:t>
            </a:r>
          </a:p>
          <a:p>
            <a:pPr algn="just">
              <a:buFont typeface="Arial" pitchFamily="34" charset="0"/>
              <a:buChar char="•"/>
            </a:pPr>
            <a:r>
              <a:rPr lang="en-US" sz="2400" b="1" dirty="0" smtClean="0">
                <a:latin typeface="+mj-lt"/>
              </a:rPr>
              <a:t> Potential </a:t>
            </a:r>
            <a:r>
              <a:rPr lang="en-US" sz="2400" b="1" dirty="0" smtClean="0">
                <a:latin typeface="+mj-lt"/>
              </a:rPr>
              <a:t>for Conflict of Interest:</a:t>
            </a:r>
            <a:r>
              <a:rPr lang="en-US" sz="2400" dirty="0" smtClean="0">
                <a:latin typeface="+mj-lt"/>
              </a:rPr>
              <a:t> Oligarchies may give rise to conflicts of interest, as the decision-makers may prioritize their personal or narrow interests over the interests of the company and its stakeholders.</a:t>
            </a:r>
          </a:p>
          <a:p>
            <a:pPr algn="just">
              <a:buFont typeface="Arial" pitchFamily="34" charset="0"/>
              <a:buChar char="•"/>
            </a:pPr>
            <a:r>
              <a:rPr lang="en-US" sz="2400" b="1" dirty="0" smtClean="0">
                <a:latin typeface="+mj-lt"/>
              </a:rPr>
              <a:t> Resistance </a:t>
            </a:r>
            <a:r>
              <a:rPr lang="en-US" sz="2400" b="1" dirty="0" smtClean="0">
                <a:latin typeface="+mj-lt"/>
              </a:rPr>
              <a:t>to Change:</a:t>
            </a:r>
            <a:r>
              <a:rPr lang="en-US" sz="2400" dirty="0" smtClean="0">
                <a:latin typeface="+mj-lt"/>
              </a:rPr>
              <a:t> Oligarchic structures may resist change, especially if the individuals in power are resistant to new ideas or reforms that could challenge their positions.</a:t>
            </a:r>
          </a:p>
          <a:p>
            <a:pPr algn="just">
              <a:buFont typeface="Arial" pitchFamily="34" charset="0"/>
              <a:buChar char="•"/>
            </a:pPr>
            <a:r>
              <a:rPr lang="en-US" sz="2400" b="1" dirty="0" smtClean="0">
                <a:latin typeface="+mj-lt"/>
              </a:rPr>
              <a:t> Employee </a:t>
            </a:r>
            <a:r>
              <a:rPr lang="en-US" sz="2400" b="1" dirty="0" smtClean="0">
                <a:latin typeface="+mj-lt"/>
              </a:rPr>
              <a:t>Disengagement:</a:t>
            </a:r>
            <a:r>
              <a:rPr lang="en-US" sz="2400" dirty="0" smtClean="0">
                <a:latin typeface="+mj-lt"/>
              </a:rPr>
              <a:t> Employees may feel disengaged and </a:t>
            </a:r>
            <a:r>
              <a:rPr lang="en-US" sz="2400" dirty="0" err="1" smtClean="0">
                <a:latin typeface="+mj-lt"/>
              </a:rPr>
              <a:t>demotivated</a:t>
            </a:r>
            <a:r>
              <a:rPr lang="en-US" sz="2400" dirty="0" smtClean="0">
                <a:latin typeface="+mj-lt"/>
              </a:rPr>
              <a:t> when decision-making is concentrated among a few individuals. This lack of involvement can lead to a disconnect between the leadership and the broader workforce</a:t>
            </a:r>
            <a:r>
              <a:rPr lang="en-US" sz="2400" dirty="0" smtClean="0">
                <a:latin typeface="+mj-lt"/>
              </a:rPr>
              <a:t>.</a:t>
            </a:r>
          </a:p>
          <a:p>
            <a:pPr algn="just"/>
            <a:r>
              <a:rPr lang="en-US" sz="2400" dirty="0" smtClean="0">
                <a:latin typeface="+mj-lt"/>
              </a:rPr>
              <a:t>To mitigate the negative effects of oligarchic management, companies may implement measures to enhance transparency, accountability, and stakeholder participation. This could include establishing independent boards, encouraging diversity in leadership, and promoting a culture that values input from all levels of the organization</a:t>
            </a:r>
            <a:endParaRPr lang="en-US" sz="24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3" y="653143"/>
            <a:ext cx="11834947" cy="5755422"/>
          </a:xfrm>
          <a:prstGeom prst="rect">
            <a:avLst/>
          </a:prstGeom>
        </p:spPr>
        <p:txBody>
          <a:bodyPr wrap="square">
            <a:spAutoFit/>
          </a:bodyPr>
          <a:lstStyle/>
          <a:p>
            <a:pPr lvl="0" algn="ctr" fontAlgn="base">
              <a:spcBef>
                <a:spcPct val="0"/>
              </a:spcBef>
              <a:spcAft>
                <a:spcPct val="0"/>
              </a:spcAft>
            </a:pPr>
            <a:r>
              <a:rPr lang="en-US" sz="3200" b="1" u="sng" dirty="0" smtClean="0">
                <a:solidFill>
                  <a:srgbClr val="FF0000"/>
                </a:solidFill>
                <a:latin typeface="Calibri"/>
                <a:ea typeface="Times New Roman" pitchFamily="18" charset="0"/>
                <a:cs typeface="Calibri" pitchFamily="34" charset="0"/>
              </a:rPr>
              <a:t>Partnership</a:t>
            </a:r>
          </a:p>
          <a:p>
            <a:pPr lvl="0" algn="ctr" fontAlgn="base">
              <a:spcBef>
                <a:spcPct val="0"/>
              </a:spcBef>
              <a:spcAft>
                <a:spcPct val="0"/>
              </a:spcAft>
            </a:pPr>
            <a:endParaRPr lang="en-US" sz="2800" b="1" dirty="0" smtClean="0">
              <a:solidFill>
                <a:srgbClr val="FF0000"/>
              </a:solidFill>
              <a:latin typeface="Calibri"/>
              <a:ea typeface="Times New Roman" pitchFamily="18" charset="0"/>
              <a:cs typeface="Times New Roman" pitchFamily="18" charset="0"/>
            </a:endParaRPr>
          </a:p>
          <a:p>
            <a:pPr lvl="0" algn="just" eaLnBrk="0" fontAlgn="base" hangingPunct="0">
              <a:spcBef>
                <a:spcPct val="0"/>
              </a:spcBef>
              <a:spcAft>
                <a:spcPct val="0"/>
              </a:spcAft>
            </a:pPr>
            <a:r>
              <a:rPr lang="en-US" sz="2800" dirty="0" smtClean="0">
                <a:solidFill>
                  <a:srgbClr val="000000"/>
                </a:solidFill>
                <a:latin typeface="Calibri"/>
                <a:ea typeface="Times New Roman" pitchFamily="18" charset="0"/>
                <a:cs typeface="Calibri" pitchFamily="34" charset="0"/>
              </a:rPr>
              <a:t>Section 4 of the Indian Partnership Act defines a partnership as “Partnership is the relation between persons who have agreed to share the profits of a business carried on by all or any one of them acting for all”.</a:t>
            </a:r>
            <a:endParaRPr lang="en-US" sz="2800" dirty="0" smtClean="0">
              <a:solidFill>
                <a:prstClr val="black"/>
              </a:solidFill>
              <a:latin typeface="Calibri"/>
              <a:ea typeface="Times New Roman" pitchFamily="18" charset="0"/>
              <a:cs typeface="Arial" pitchFamily="34" charset="0"/>
            </a:endParaRPr>
          </a:p>
          <a:p>
            <a:pPr lvl="0" algn="just" eaLnBrk="0" fontAlgn="base" hangingPunct="0">
              <a:spcBef>
                <a:spcPct val="0"/>
              </a:spcBef>
              <a:spcAft>
                <a:spcPct val="0"/>
              </a:spcAft>
            </a:pPr>
            <a:r>
              <a:rPr lang="en-US" sz="2800" dirty="0" smtClean="0">
                <a:solidFill>
                  <a:srgbClr val="000000"/>
                </a:solidFill>
                <a:latin typeface="Calibri"/>
                <a:ea typeface="Times New Roman" pitchFamily="18" charset="0"/>
                <a:cs typeface="Calibri" pitchFamily="34" charset="0"/>
              </a:rPr>
              <a:t> </a:t>
            </a:r>
            <a:endParaRPr lang="en-US" sz="2400" b="1" dirty="0" smtClean="0">
              <a:solidFill>
                <a:srgbClr val="4F81BD"/>
              </a:solidFill>
              <a:latin typeface="Calibri"/>
              <a:ea typeface="Times New Roman" pitchFamily="18" charset="0"/>
              <a:cs typeface="Times New Roman" pitchFamily="18" charset="0"/>
            </a:endParaRPr>
          </a:p>
          <a:p>
            <a:pPr lvl="0" algn="just" eaLnBrk="0" fontAlgn="base" hangingPunct="0">
              <a:spcBef>
                <a:spcPct val="0"/>
              </a:spcBef>
              <a:spcAft>
                <a:spcPct val="0"/>
              </a:spcAft>
            </a:pPr>
            <a:r>
              <a:rPr lang="en-US" sz="2800" b="1" dirty="0" smtClean="0">
                <a:solidFill>
                  <a:srgbClr val="000000"/>
                </a:solidFill>
                <a:latin typeface="Calibri"/>
                <a:ea typeface="Times New Roman" pitchFamily="18" charset="0"/>
                <a:cs typeface="Calibri" pitchFamily="34" charset="0"/>
              </a:rPr>
              <a:t>Meaning of Partnership</a:t>
            </a:r>
            <a:endParaRPr lang="en-US" sz="2400" b="1" dirty="0" smtClean="0">
              <a:solidFill>
                <a:srgbClr val="4F81BD"/>
              </a:solidFill>
              <a:latin typeface="Calibri"/>
              <a:ea typeface="Times New Roman" pitchFamily="18" charset="0"/>
              <a:cs typeface="Times New Roman" pitchFamily="18" charset="0"/>
            </a:endParaRPr>
          </a:p>
          <a:p>
            <a:pPr lvl="0" algn="just" eaLnBrk="0" fontAlgn="base" hangingPunct="0">
              <a:spcBef>
                <a:spcPct val="0"/>
              </a:spcBef>
              <a:spcAft>
                <a:spcPct val="0"/>
              </a:spcAft>
            </a:pPr>
            <a:r>
              <a:rPr lang="en-US" sz="2800" dirty="0" smtClean="0">
                <a:solidFill>
                  <a:srgbClr val="000000"/>
                </a:solidFill>
                <a:latin typeface="Calibri"/>
                <a:ea typeface="Times New Roman" pitchFamily="18" charset="0"/>
                <a:cs typeface="Calibri" pitchFamily="34" charset="0"/>
              </a:rPr>
              <a:t>In a partnership firm, two or more people come together to carry out a business for the purpose of earning profits and sharing those profits. The partners combine their capital resources and work jointly to carry on the business. According to Section 12 of the Indian Partnership Act, a partnership must be formed for the purpose of carrying a business that is legal in nature. Co-ownership of a property is not considered as a partnership</a:t>
            </a:r>
            <a:r>
              <a:rPr lang="en-US" dirty="0" smtClean="0">
                <a:solidFill>
                  <a:srgbClr val="000000"/>
                </a:solidFill>
                <a:latin typeface="Calibri"/>
                <a:ea typeface="Times New Roman" pitchFamily="18" charset="0"/>
                <a:cs typeface="Calibri" pitchFamily="34" charset="0"/>
              </a:rPr>
              <a:t>.</a:t>
            </a:r>
            <a:endParaRPr lang="en-US" sz="2800" dirty="0" smtClean="0">
              <a:solidFill>
                <a:prstClr val="black"/>
              </a:solidFill>
              <a:latin typeface="Calibri"/>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12192000" cy="754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j-lt"/>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smtClean="0">
              <a:latin typeface="+mj-lt"/>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Characteristics of a Partnership</a:t>
            </a:r>
            <a:r>
              <a:rPr kumimoji="0" lang="en-US" sz="2000" b="0" i="0" u="none" strike="noStrike" cap="none" normalizeH="0" baseline="0" dirty="0" smtClean="0">
                <a:ln>
                  <a:noFill/>
                </a:ln>
                <a:solidFill>
                  <a:schemeClr val="tx1"/>
                </a:solidFill>
                <a:effectLst/>
                <a:latin typeface="+mj-lt"/>
                <a:ea typeface="Calibri" pitchFamily="34" charset="0"/>
                <a:cs typeface="Calibri" pitchFamily="34" charset="0"/>
              </a:rPr>
              <a:t>:</a:t>
            </a: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mj-lt"/>
                <a:ea typeface="Calibri" pitchFamily="34" charset="0"/>
                <a:cs typeface="Calibri" pitchFamily="34" charset="0"/>
              </a:rPr>
              <a:t>Formation:</a:t>
            </a:r>
            <a:r>
              <a:rPr lang="en-US" sz="2000" b="1" dirty="0" smtClean="0">
                <a:latin typeface="+mj-lt"/>
                <a:ea typeface="Calibri" pitchFamily="34" charset="0"/>
                <a:cs typeface="Arial" pitchFamily="34" charset="0"/>
              </a:rPr>
              <a:t> </a:t>
            </a:r>
            <a:r>
              <a:rPr kumimoji="0" lang="en-US" sz="2000" b="0" i="0" u="none" strike="noStrike" cap="none" normalizeH="0" baseline="0" dirty="0" smtClean="0">
                <a:ln>
                  <a:noFill/>
                </a:ln>
                <a:solidFill>
                  <a:schemeClr val="tx1"/>
                </a:solidFill>
                <a:effectLst/>
                <a:latin typeface="+mj-lt"/>
                <a:ea typeface="Calibri" pitchFamily="34" charset="0"/>
                <a:cs typeface="Calibri" pitchFamily="34" charset="0"/>
              </a:rPr>
              <a:t>Partnerships are relatively easy to form. A simple agreement between the partners (Partnership Deed) is sufficient in most cases.</a:t>
            </a: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mj-lt"/>
                <a:ea typeface="Calibri" pitchFamily="34" charset="0"/>
                <a:cs typeface="Calibri" pitchFamily="34" charset="0"/>
              </a:rPr>
              <a:t>Number of Members:</a:t>
            </a:r>
            <a:r>
              <a:rPr lang="en-US" sz="2000" b="1" dirty="0" smtClean="0">
                <a:latin typeface="+mj-lt"/>
                <a:ea typeface="Calibri" pitchFamily="34" charset="0"/>
                <a:cs typeface="Arial" pitchFamily="34" charset="0"/>
              </a:rPr>
              <a:t> </a:t>
            </a:r>
            <a:r>
              <a:rPr kumimoji="0" lang="en-US" sz="2000" b="0" i="0" u="none" strike="noStrike" cap="none" normalizeH="0" baseline="0" dirty="0" smtClean="0">
                <a:ln>
                  <a:noFill/>
                </a:ln>
                <a:solidFill>
                  <a:schemeClr val="tx1"/>
                </a:solidFill>
                <a:effectLst/>
                <a:latin typeface="+mj-lt"/>
                <a:ea typeface="Calibri" pitchFamily="34" charset="0"/>
                <a:cs typeface="Calibri" pitchFamily="34" charset="0"/>
              </a:rPr>
              <a:t>Partnerships can have two or more members. There is no maximum limit on the number of partners in a general partnership.</a:t>
            </a: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2000" b="1" i="0" u="none" strike="noStrike" cap="none" normalizeH="0" baseline="0" dirty="0" smtClean="0">
                <a:ln>
                  <a:noFill/>
                </a:ln>
                <a:solidFill>
                  <a:schemeClr val="tx1"/>
                </a:solidFill>
                <a:effectLst/>
                <a:latin typeface="+mj-lt"/>
                <a:ea typeface="Calibri" pitchFamily="34" charset="0"/>
                <a:cs typeface="Calibri" pitchFamily="34" charset="0"/>
              </a:rPr>
              <a:t>Capital Contribution:</a:t>
            </a:r>
            <a:r>
              <a:rPr lang="en-US" sz="2000" b="1" dirty="0" smtClean="0">
                <a:latin typeface="+mj-lt"/>
                <a:ea typeface="Calibri" pitchFamily="34" charset="0"/>
                <a:cs typeface="Arial" pitchFamily="34" charset="0"/>
              </a:rPr>
              <a:t> </a:t>
            </a:r>
            <a:r>
              <a:rPr lang="en-US" sz="2000" dirty="0" smtClean="0">
                <a:latin typeface="+mj-lt"/>
                <a:ea typeface="Calibri" pitchFamily="34" charset="0"/>
                <a:cs typeface="Arial" pitchFamily="34" charset="0"/>
              </a:rPr>
              <a:t>Capital is contributed by partners</a:t>
            </a:r>
            <a:r>
              <a:rPr kumimoji="0" lang="en-US" sz="2000" b="0" i="0" u="none" strike="noStrike" cap="none" normalizeH="0" baseline="0" dirty="0" smtClean="0">
                <a:ln>
                  <a:noFill/>
                </a:ln>
                <a:solidFill>
                  <a:schemeClr val="tx1"/>
                </a:solidFill>
                <a:effectLst/>
                <a:latin typeface="+mj-lt"/>
                <a:ea typeface="Calibri" pitchFamily="34" charset="0"/>
                <a:cs typeface="Calibri" pitchFamily="34" charset="0"/>
              </a:rPr>
              <a:t> and this contribution may be in the form of cash, property, or services.</a:t>
            </a: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2000" b="1" i="0" u="none" strike="noStrike" cap="none" normalizeH="0" baseline="0" dirty="0" smtClean="0">
                <a:ln>
                  <a:noFill/>
                </a:ln>
                <a:solidFill>
                  <a:schemeClr val="tx1"/>
                </a:solidFill>
                <a:effectLst/>
                <a:latin typeface="+mj-lt"/>
                <a:ea typeface="Calibri" pitchFamily="34" charset="0"/>
                <a:cs typeface="Calibri" pitchFamily="34" charset="0"/>
              </a:rPr>
              <a:t>Profit and Loss Sharing:</a:t>
            </a:r>
            <a:r>
              <a:rPr lang="en-US" sz="2000" b="1" dirty="0" smtClean="0">
                <a:latin typeface="+mj-lt"/>
                <a:ea typeface="Calibri" pitchFamily="34" charset="0"/>
                <a:cs typeface="Arial" pitchFamily="34" charset="0"/>
              </a:rPr>
              <a:t> </a:t>
            </a:r>
            <a:r>
              <a:rPr kumimoji="0" lang="en-US" sz="2000" b="0" i="0" u="none" strike="noStrike" cap="none" normalizeH="0" baseline="0" dirty="0" smtClean="0">
                <a:ln>
                  <a:noFill/>
                </a:ln>
                <a:solidFill>
                  <a:schemeClr val="tx1"/>
                </a:solidFill>
                <a:effectLst/>
                <a:latin typeface="+mj-lt"/>
                <a:ea typeface="Calibri" pitchFamily="34" charset="0"/>
                <a:cs typeface="Calibri" pitchFamily="34" charset="0"/>
              </a:rPr>
              <a:t>Partnerships distribute profits and losses among the partners based on the agreed-upon ratio mentioned in the Partnership Deed.</a:t>
            </a:r>
          </a:p>
          <a:p>
            <a:pPr algn="just">
              <a:lnSpc>
                <a:spcPct val="150000"/>
              </a:lnSpc>
              <a:buFont typeface="Arial" pitchFamily="34" charset="0"/>
              <a:buChar char="•"/>
            </a:pPr>
            <a:r>
              <a:rPr lang="en-US" sz="2000" b="1" dirty="0" smtClean="0">
                <a:latin typeface="+mj-lt"/>
              </a:rPr>
              <a:t>Management and Decision-Making: </a:t>
            </a:r>
            <a:r>
              <a:rPr lang="en-US" sz="2000" dirty="0" smtClean="0">
                <a:latin typeface="+mj-lt"/>
              </a:rPr>
              <a:t>Partners share the responsibility of managing the business. Decision-making authority is usually shared among the partners, unless otherwise specified in the Partnership Deed.</a:t>
            </a:r>
          </a:p>
          <a:p>
            <a:pPr algn="just">
              <a:lnSpc>
                <a:spcPct val="150000"/>
              </a:lnSpc>
              <a:buFont typeface="Arial" pitchFamily="34" charset="0"/>
              <a:buChar char="•"/>
            </a:pPr>
            <a:r>
              <a:rPr lang="en-US" sz="2000" b="1" dirty="0" smtClean="0">
                <a:latin typeface="+mj-lt"/>
              </a:rPr>
              <a:t>Unlimited Liability: </a:t>
            </a:r>
            <a:r>
              <a:rPr lang="en-US" sz="2000" dirty="0" smtClean="0">
                <a:latin typeface="+mj-lt"/>
              </a:rPr>
              <a:t>In a general partnership, each partner has unlimited personal liability for the debts and obligations of the business.</a:t>
            </a: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endParaRPr kumimoji="0" lang="en-US" sz="2000" b="0" i="0" u="none" strike="noStrike" cap="none" normalizeH="0" baseline="0" dirty="0" smtClean="0">
              <a:ln>
                <a:noFill/>
              </a:ln>
              <a:solidFill>
                <a:schemeClr val="tx1"/>
              </a:solidFill>
              <a:effectLst/>
              <a:latin typeface="+mj-lt"/>
              <a:ea typeface="Calibri" pitchFamily="34" charset="0"/>
              <a:cs typeface="Calibri"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endParaRPr kumimoji="0" lang="en-US" sz="2000" b="0" i="0" u="none" strike="noStrike" cap="none" normalizeH="0" baseline="0" dirty="0" smtClean="0">
              <a:ln>
                <a:noFill/>
              </a:ln>
              <a:effectLst/>
              <a:latin typeface="+mj-lt"/>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509" y="43458"/>
            <a:ext cx="11639005" cy="6863417"/>
          </a:xfrm>
          <a:prstGeom prst="rect">
            <a:avLst/>
          </a:prstGeom>
        </p:spPr>
        <p:txBody>
          <a:bodyPr wrap="square">
            <a:spAutoFit/>
          </a:bodyPr>
          <a:lstStyle/>
          <a:p>
            <a:pPr lvl="0" algn="just" fontAlgn="base">
              <a:spcBef>
                <a:spcPct val="0"/>
              </a:spcBef>
              <a:spcAft>
                <a:spcPct val="0"/>
              </a:spcAft>
              <a:tabLst>
                <a:tab pos="457200" algn="l"/>
              </a:tabLst>
            </a:pPr>
            <a:endParaRPr lang="en-US" sz="2800" b="1" dirty="0" smtClean="0">
              <a:solidFill>
                <a:srgbClr val="000000"/>
              </a:solidFill>
              <a:latin typeface="+mj-lt"/>
              <a:ea typeface="Times New Roman" pitchFamily="18" charset="0"/>
              <a:cs typeface="Calibri" pitchFamily="34" charset="0"/>
            </a:endParaRPr>
          </a:p>
          <a:p>
            <a:pPr lvl="0" algn="just" fontAlgn="base">
              <a:spcBef>
                <a:spcPct val="0"/>
              </a:spcBef>
              <a:spcAft>
                <a:spcPct val="0"/>
              </a:spcAft>
              <a:tabLst>
                <a:tab pos="457200" algn="l"/>
              </a:tabLst>
            </a:pPr>
            <a:r>
              <a:rPr lang="en-US" sz="2800" b="1" dirty="0" smtClean="0">
                <a:solidFill>
                  <a:srgbClr val="000000"/>
                </a:solidFill>
                <a:latin typeface="+mj-lt"/>
                <a:ea typeface="Times New Roman" pitchFamily="18" charset="0"/>
                <a:cs typeface="Calibri" pitchFamily="34" charset="0"/>
              </a:rPr>
              <a:t>Partnership Deed</a:t>
            </a:r>
            <a:endParaRPr lang="en-US" sz="2400" b="1" dirty="0" smtClean="0">
              <a:solidFill>
                <a:srgbClr val="4F81BD"/>
              </a:solidFill>
              <a:latin typeface="+mj-lt"/>
              <a:ea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n-US" sz="2400" dirty="0" smtClean="0">
                <a:solidFill>
                  <a:srgbClr val="000000"/>
                </a:solidFill>
                <a:latin typeface="+mj-lt"/>
                <a:ea typeface="Times New Roman" pitchFamily="18" charset="0"/>
                <a:cs typeface="Calibri" pitchFamily="34" charset="0"/>
              </a:rPr>
              <a:t>The partnership agreement forms the basis of a partnership. It is the foundation that creates a legal relationship between the partners to carry out the business of the partnership firm. A partnership agreement can either be written or oral but in the written format it is known as the partnership deed. Some of the details mentioned in a partnership deed are as follows.</a:t>
            </a:r>
            <a:endParaRPr lang="en-US" sz="2400" dirty="0" smtClean="0">
              <a:latin typeface="+mj-lt"/>
              <a:ea typeface="Times New Roman" pitchFamily="18" charset="0"/>
              <a:cs typeface="Arial" pitchFamily="34" charset="0"/>
            </a:endParaRPr>
          </a:p>
          <a:p>
            <a:pPr lvl="0" algn="just" eaLnBrk="0" fontAlgn="base" hangingPunct="0">
              <a:spcBef>
                <a:spcPct val="0"/>
              </a:spcBef>
              <a:spcAft>
                <a:spcPct val="0"/>
              </a:spcAft>
              <a:buFontTx/>
              <a:buChar char="•"/>
              <a:tabLst>
                <a:tab pos="457200" algn="l"/>
              </a:tabLst>
            </a:pPr>
            <a:r>
              <a:rPr lang="en-US" sz="2400" dirty="0" smtClean="0">
                <a:solidFill>
                  <a:srgbClr val="000000"/>
                </a:solidFill>
                <a:latin typeface="+mj-lt"/>
                <a:ea typeface="Times New Roman" pitchFamily="18" charset="0"/>
                <a:cs typeface="Calibri" pitchFamily="34" charset="0"/>
              </a:rPr>
              <a:t>Name and address of the partnership firm as well as that of the business</a:t>
            </a:r>
            <a:endParaRPr lang="en-US" sz="2400" dirty="0" smtClean="0">
              <a:latin typeface="+mj-lt"/>
              <a:ea typeface="Times New Roman" pitchFamily="18" charset="0"/>
              <a:cs typeface="Arial" pitchFamily="34" charset="0"/>
            </a:endParaRPr>
          </a:p>
          <a:p>
            <a:pPr lvl="0" algn="just" eaLnBrk="0" fontAlgn="base" hangingPunct="0">
              <a:spcBef>
                <a:spcPct val="0"/>
              </a:spcBef>
              <a:spcAft>
                <a:spcPct val="0"/>
              </a:spcAft>
              <a:buFontTx/>
              <a:buChar char="•"/>
              <a:tabLst>
                <a:tab pos="457200" algn="l"/>
              </a:tabLst>
            </a:pPr>
            <a:r>
              <a:rPr lang="en-US" sz="2400" dirty="0" smtClean="0">
                <a:solidFill>
                  <a:srgbClr val="000000"/>
                </a:solidFill>
                <a:latin typeface="+mj-lt"/>
                <a:ea typeface="Times New Roman" pitchFamily="18" charset="0"/>
                <a:cs typeface="Calibri" pitchFamily="34" charset="0"/>
              </a:rPr>
              <a:t>Name and address of all the partners</a:t>
            </a:r>
            <a:endParaRPr lang="en-US" sz="2400" dirty="0" smtClean="0">
              <a:latin typeface="+mj-lt"/>
              <a:ea typeface="Times New Roman" pitchFamily="18" charset="0"/>
              <a:cs typeface="Arial" pitchFamily="34" charset="0"/>
            </a:endParaRPr>
          </a:p>
          <a:p>
            <a:pPr lvl="0" algn="just" eaLnBrk="0" fontAlgn="base" hangingPunct="0">
              <a:spcBef>
                <a:spcPct val="0"/>
              </a:spcBef>
              <a:spcAft>
                <a:spcPct val="0"/>
              </a:spcAft>
              <a:buFontTx/>
              <a:buChar char="•"/>
              <a:tabLst>
                <a:tab pos="457200" algn="l"/>
              </a:tabLst>
            </a:pPr>
            <a:r>
              <a:rPr lang="en-US" sz="2400" dirty="0" smtClean="0">
                <a:solidFill>
                  <a:srgbClr val="000000"/>
                </a:solidFill>
                <a:latin typeface="+mj-lt"/>
                <a:ea typeface="Times New Roman" pitchFamily="18" charset="0"/>
                <a:cs typeface="Calibri" pitchFamily="34" charset="0"/>
              </a:rPr>
              <a:t>Rights, duties, and obligation of partners</a:t>
            </a:r>
            <a:endParaRPr lang="en-US" sz="2400" dirty="0" smtClean="0">
              <a:latin typeface="+mj-lt"/>
              <a:ea typeface="Times New Roman" pitchFamily="18" charset="0"/>
              <a:cs typeface="Arial" pitchFamily="34" charset="0"/>
            </a:endParaRPr>
          </a:p>
          <a:p>
            <a:pPr lvl="0" algn="just" eaLnBrk="0" fontAlgn="base" hangingPunct="0">
              <a:spcBef>
                <a:spcPct val="0"/>
              </a:spcBef>
              <a:spcAft>
                <a:spcPct val="0"/>
              </a:spcAft>
              <a:buFontTx/>
              <a:buChar char="•"/>
              <a:tabLst>
                <a:tab pos="457200" algn="l"/>
              </a:tabLst>
            </a:pPr>
            <a:r>
              <a:rPr lang="en-US" sz="2400" dirty="0" smtClean="0">
                <a:solidFill>
                  <a:srgbClr val="000000"/>
                </a:solidFill>
                <a:latin typeface="+mj-lt"/>
                <a:ea typeface="Times New Roman" pitchFamily="18" charset="0"/>
                <a:cs typeface="Calibri" pitchFamily="34" charset="0"/>
              </a:rPr>
              <a:t>Profit and loss sharing ratio</a:t>
            </a:r>
            <a:endParaRPr lang="en-US" sz="2400" dirty="0" smtClean="0">
              <a:latin typeface="+mj-lt"/>
              <a:ea typeface="Times New Roman" pitchFamily="18" charset="0"/>
              <a:cs typeface="Arial" pitchFamily="34" charset="0"/>
            </a:endParaRPr>
          </a:p>
          <a:p>
            <a:pPr lvl="0" algn="just" eaLnBrk="0" fontAlgn="base" hangingPunct="0">
              <a:spcBef>
                <a:spcPct val="0"/>
              </a:spcBef>
              <a:spcAft>
                <a:spcPct val="0"/>
              </a:spcAft>
              <a:buFontTx/>
              <a:buChar char="•"/>
              <a:tabLst>
                <a:tab pos="457200" algn="l"/>
              </a:tabLst>
            </a:pPr>
            <a:r>
              <a:rPr lang="en-US" sz="2400" dirty="0" smtClean="0">
                <a:solidFill>
                  <a:srgbClr val="000000"/>
                </a:solidFill>
                <a:latin typeface="+mj-lt"/>
                <a:ea typeface="Times New Roman" pitchFamily="18" charset="0"/>
                <a:cs typeface="Calibri" pitchFamily="34" charset="0"/>
              </a:rPr>
              <a:t>Capital contribution by each partner</a:t>
            </a:r>
            <a:endParaRPr lang="en-US" sz="2400" dirty="0" smtClean="0">
              <a:latin typeface="+mj-lt"/>
              <a:ea typeface="Times New Roman" pitchFamily="18" charset="0"/>
              <a:cs typeface="Arial" pitchFamily="34" charset="0"/>
            </a:endParaRPr>
          </a:p>
          <a:p>
            <a:pPr lvl="0" algn="just" eaLnBrk="0" fontAlgn="base" hangingPunct="0">
              <a:spcBef>
                <a:spcPct val="0"/>
              </a:spcBef>
              <a:spcAft>
                <a:spcPct val="0"/>
              </a:spcAft>
              <a:buFontTx/>
              <a:buChar char="•"/>
              <a:tabLst>
                <a:tab pos="457200" algn="l"/>
              </a:tabLst>
            </a:pPr>
            <a:r>
              <a:rPr lang="en-US" sz="2400" dirty="0" smtClean="0">
                <a:solidFill>
                  <a:srgbClr val="000000"/>
                </a:solidFill>
                <a:latin typeface="+mj-lt"/>
                <a:ea typeface="Times New Roman" pitchFamily="18" charset="0"/>
                <a:cs typeface="Calibri" pitchFamily="34" charset="0"/>
              </a:rPr>
              <a:t>Rate of interest on capital, loan, drawings </a:t>
            </a:r>
            <a:endParaRPr lang="en-US" sz="2400" dirty="0" smtClean="0">
              <a:latin typeface="+mj-lt"/>
              <a:ea typeface="Times New Roman" pitchFamily="18" charset="0"/>
              <a:cs typeface="Arial" pitchFamily="34" charset="0"/>
            </a:endParaRPr>
          </a:p>
          <a:p>
            <a:pPr lvl="0" algn="just" eaLnBrk="0" fontAlgn="base" hangingPunct="0">
              <a:spcBef>
                <a:spcPct val="0"/>
              </a:spcBef>
              <a:spcAft>
                <a:spcPct val="0"/>
              </a:spcAft>
              <a:buFontTx/>
              <a:buChar char="•"/>
              <a:tabLst>
                <a:tab pos="457200" algn="l"/>
              </a:tabLst>
            </a:pPr>
            <a:r>
              <a:rPr lang="en-US" sz="2400" dirty="0" smtClean="0">
                <a:solidFill>
                  <a:srgbClr val="000000"/>
                </a:solidFill>
                <a:latin typeface="+mj-lt"/>
                <a:ea typeface="Times New Roman" pitchFamily="18" charset="0"/>
                <a:cs typeface="Calibri" pitchFamily="34" charset="0"/>
              </a:rPr>
              <a:t>Settlement of accounts in the event of the dissolution of the firm</a:t>
            </a:r>
            <a:endParaRPr lang="en-US" sz="2400" dirty="0" smtClean="0">
              <a:latin typeface="+mj-lt"/>
              <a:ea typeface="Times New Roman" pitchFamily="18" charset="0"/>
              <a:cs typeface="Arial" pitchFamily="34" charset="0"/>
            </a:endParaRPr>
          </a:p>
          <a:p>
            <a:pPr lvl="0" algn="just" eaLnBrk="0" fontAlgn="base" hangingPunct="0">
              <a:spcBef>
                <a:spcPct val="0"/>
              </a:spcBef>
              <a:spcAft>
                <a:spcPct val="0"/>
              </a:spcAft>
              <a:buFontTx/>
              <a:buChar char="•"/>
              <a:tabLst>
                <a:tab pos="457200" algn="l"/>
              </a:tabLst>
            </a:pPr>
            <a:r>
              <a:rPr lang="en-US" sz="2400" dirty="0" smtClean="0">
                <a:solidFill>
                  <a:srgbClr val="000000"/>
                </a:solidFill>
                <a:latin typeface="+mj-lt"/>
                <a:ea typeface="Times New Roman" pitchFamily="18" charset="0"/>
                <a:cs typeface="Calibri" pitchFamily="34" charset="0"/>
              </a:rPr>
              <a:t>Mode of settlement in the event of disputes among partners</a:t>
            </a:r>
            <a:endParaRPr lang="en-US" sz="2400" dirty="0" smtClean="0">
              <a:latin typeface="+mj-lt"/>
              <a:ea typeface="Times New Roman" pitchFamily="18" charset="0"/>
              <a:cs typeface="Arial" pitchFamily="34" charset="0"/>
            </a:endParaRPr>
          </a:p>
          <a:p>
            <a:pPr lvl="0" algn="just" eaLnBrk="0" fontAlgn="base" hangingPunct="0">
              <a:spcBef>
                <a:spcPct val="0"/>
              </a:spcBef>
              <a:spcAft>
                <a:spcPct val="0"/>
              </a:spcAft>
              <a:buFontTx/>
              <a:buChar char="•"/>
              <a:tabLst>
                <a:tab pos="457200" algn="l"/>
              </a:tabLst>
            </a:pPr>
            <a:r>
              <a:rPr lang="en-US" sz="2400" dirty="0" smtClean="0">
                <a:solidFill>
                  <a:srgbClr val="000000"/>
                </a:solidFill>
                <a:latin typeface="+mj-lt"/>
                <a:ea typeface="Times New Roman" pitchFamily="18" charset="0"/>
                <a:cs typeface="Calibri" pitchFamily="34" charset="0"/>
              </a:rPr>
              <a:t>Salaries and commission payable to partners</a:t>
            </a:r>
            <a:endParaRPr lang="en-US" sz="2400" dirty="0" smtClean="0">
              <a:latin typeface="+mj-lt"/>
              <a:ea typeface="Times New Roman" pitchFamily="18" charset="0"/>
              <a:cs typeface="Arial" pitchFamily="34" charset="0"/>
            </a:endParaRPr>
          </a:p>
          <a:p>
            <a:pPr lvl="0" algn="just" eaLnBrk="0" fontAlgn="base" hangingPunct="0">
              <a:spcBef>
                <a:spcPct val="0"/>
              </a:spcBef>
              <a:spcAft>
                <a:spcPct val="0"/>
              </a:spcAft>
              <a:buFontTx/>
              <a:buChar char="•"/>
              <a:tabLst>
                <a:tab pos="457200" algn="l"/>
              </a:tabLst>
            </a:pPr>
            <a:r>
              <a:rPr lang="en-US" sz="2400" dirty="0" smtClean="0">
                <a:solidFill>
                  <a:srgbClr val="000000"/>
                </a:solidFill>
                <a:latin typeface="+mj-lt"/>
                <a:ea typeface="Times New Roman" pitchFamily="18" charset="0"/>
                <a:cs typeface="Calibri" pitchFamily="34" charset="0"/>
              </a:rPr>
              <a:t>Rules to be followed in the event of the admission of a new partner, retirement and death of an existing partner</a:t>
            </a:r>
            <a:endParaRPr lang="en-US" sz="2400" dirty="0" smtClean="0">
              <a:latin typeface="+mj-lt"/>
              <a:ea typeface="Times New Roman" pitchFamily="18" charset="0"/>
              <a:cs typeface="Arial" pitchFamily="34" charset="0"/>
            </a:endParaRPr>
          </a:p>
          <a:p>
            <a:pPr lvl="0" algn="just" eaLnBrk="0" fontAlgn="base" hangingPunct="0">
              <a:spcBef>
                <a:spcPct val="0"/>
              </a:spcBef>
              <a:spcAft>
                <a:spcPct val="0"/>
              </a:spcAft>
              <a:buFontTx/>
              <a:buChar char="•"/>
              <a:tabLst>
                <a:tab pos="457200" algn="l"/>
              </a:tabLst>
            </a:pPr>
            <a:r>
              <a:rPr lang="en-US" sz="2400" dirty="0" smtClean="0">
                <a:solidFill>
                  <a:srgbClr val="000000"/>
                </a:solidFill>
                <a:latin typeface="+mj-lt"/>
                <a:ea typeface="Times New Roman" pitchFamily="18" charset="0"/>
                <a:cs typeface="Calibri" pitchFamily="34" charset="0"/>
              </a:rPr>
              <a:t>Any other provisions affecting the rights of the partners</a:t>
            </a:r>
            <a:endParaRPr lang="en-US" sz="3600" dirty="0" smtClean="0">
              <a:latin typeface="+mj-l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12192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dirty="0" smtClean="0">
              <a:latin typeface="+mj-lt"/>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Advantages of a Partnership:</a:t>
            </a:r>
            <a:endParaRPr kumimoji="0" lang="en-US" sz="2400" b="1" i="0" u="none" strike="noStrike" cap="none" normalizeH="0" baseline="0" dirty="0" smtClean="0">
              <a:ln>
                <a:noFill/>
              </a:ln>
              <a:solidFill>
                <a:schemeClr val="tx1"/>
              </a:solidFill>
              <a:effectLst/>
              <a:latin typeface="+mj-lt"/>
              <a:cs typeface="Arial" pitchFamily="34" charset="0"/>
            </a:endParaRPr>
          </a:p>
          <a:p>
            <a:pPr marL="457200" marR="0" lvl="0" indent="-457200" algn="just" defTabSz="914400" rtl="0" eaLnBrk="0" fontAlgn="base" latinLnBrk="0" hangingPunct="0">
              <a:lnSpc>
                <a:spcPct val="15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Ease of Formation</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a:t>
            </a:r>
            <a:r>
              <a:rPr lang="en-US" sz="2400"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Partnerships are relatively easy and inexpensive to establish compared to other forms of business entities.</a:t>
            </a:r>
            <a:endParaRPr lang="en-US" sz="2400" dirty="0" smtClean="0">
              <a:latin typeface="+mj-lt"/>
              <a:ea typeface="Calibri" pitchFamily="34" charset="0"/>
              <a:cs typeface="Arial" pitchFamily="34" charset="0"/>
            </a:endParaRPr>
          </a:p>
          <a:p>
            <a:pPr marL="457200" marR="0" lvl="0" indent="-457200" algn="just" defTabSz="914400" rtl="0" eaLnBrk="0" fontAlgn="base" latinLnBrk="0" hangingPunct="0">
              <a:lnSpc>
                <a:spcPct val="15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Shared Responsibilities:</a:t>
            </a:r>
            <a:r>
              <a:rPr lang="en-US" sz="2400" b="1"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Partnerships allow for the sharing of responsibilities and workloads among the partners, which can lead to more effective management.</a:t>
            </a:r>
            <a:endParaRPr lang="en-US" sz="2400" dirty="0" smtClean="0">
              <a:latin typeface="+mj-lt"/>
              <a:ea typeface="Calibri" pitchFamily="34" charset="0"/>
              <a:cs typeface="Arial" pitchFamily="34" charset="0"/>
            </a:endParaRPr>
          </a:p>
          <a:p>
            <a:pPr marL="457200" marR="0" lvl="0" indent="-457200" algn="just" defTabSz="914400" rtl="0" eaLnBrk="0" fontAlgn="base" latinLnBrk="0" hangingPunct="0">
              <a:lnSpc>
                <a:spcPct val="15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Combined Skills and Resources:</a:t>
            </a:r>
            <a:r>
              <a:rPr lang="en-US" sz="2400" b="1"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Partnerships often bring together individuals with different skills and strengths, enhancing the overall capabilities of the business.</a:t>
            </a:r>
            <a:endParaRPr lang="en-US" sz="2400" dirty="0" smtClean="0">
              <a:latin typeface="+mj-lt"/>
              <a:ea typeface="Calibri" pitchFamily="34" charset="0"/>
              <a:cs typeface="Arial" pitchFamily="34" charset="0"/>
            </a:endParaRPr>
          </a:p>
          <a:p>
            <a:pPr marL="457200" marR="0" lvl="0" indent="-457200" algn="just" defTabSz="914400" rtl="0" eaLnBrk="0" fontAlgn="base" latinLnBrk="0" hangingPunct="0">
              <a:lnSpc>
                <a:spcPct val="15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Taxation:</a:t>
            </a:r>
            <a:r>
              <a:rPr lang="en-US" sz="2400" b="1"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Profits are taxed only at the individual level, avoiding the double taxation that occurs in some other business structures.</a:t>
            </a:r>
            <a:endParaRPr lang="en-US" sz="2400" dirty="0" smtClean="0">
              <a:latin typeface="+mj-lt"/>
              <a:ea typeface="Calibri" pitchFamily="34" charset="0"/>
              <a:cs typeface="Arial" pitchFamily="34" charset="0"/>
            </a:endParaRPr>
          </a:p>
          <a:p>
            <a:pPr marL="457200" marR="0" lvl="0" indent="-457200" algn="just" defTabSz="914400" rtl="0" eaLnBrk="0" fontAlgn="base" latinLnBrk="0" hangingPunct="0">
              <a:lnSpc>
                <a:spcPct val="15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Flexibility:</a:t>
            </a:r>
            <a:r>
              <a:rPr lang="en-US" sz="2400" b="1"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Partnerships offer flexibility in terms of decision-making, management structure, and profit distribution.</a:t>
            </a:r>
            <a:endParaRPr kumimoji="0" lang="en-US"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12192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j-lt"/>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b="1" dirty="0" smtClean="0">
              <a:latin typeface="+mj-lt"/>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j-lt"/>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Disadvantages of a Partnership:</a:t>
            </a:r>
            <a:endParaRPr kumimoji="0" lang="en-US" sz="2400" b="1" i="0" u="none" strike="noStrike" cap="none" normalizeH="0" baseline="0" dirty="0" smtClean="0">
              <a:ln>
                <a:noFill/>
              </a:ln>
              <a:solidFill>
                <a:schemeClr val="tx1"/>
              </a:solidFill>
              <a:effectLst/>
              <a:latin typeface="+mj-l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Unlimited Liability:</a:t>
            </a:r>
            <a:r>
              <a:rPr kumimoji="0" lang="en-US" sz="2400" b="1" i="0" u="none" strike="noStrike" cap="none" normalizeH="0" dirty="0" smtClean="0">
                <a:ln>
                  <a:noFill/>
                </a:ln>
                <a:solidFill>
                  <a:schemeClr val="tx1"/>
                </a:solidFill>
                <a:effectLst/>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Partners have unlimited personal liability for the debts and obligations of the business. This means personal assets can be used to cover business debts.</a:t>
            </a:r>
            <a:endParaRPr lang="en-US" sz="2400" dirty="0" smtClean="0">
              <a:latin typeface="+mj-lt"/>
              <a:ea typeface="Calibri"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Conflict of Interest:</a:t>
            </a:r>
            <a:r>
              <a:rPr lang="en-US" sz="2400" b="1"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Differences in opinions and conflicts among partners may arise, potentially leading to disputes and disruptions in the business.</a:t>
            </a:r>
            <a:endParaRPr lang="en-US" sz="2400" dirty="0" smtClean="0">
              <a:latin typeface="+mj-lt"/>
              <a:ea typeface="Calibri"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Limited Capital:</a:t>
            </a:r>
            <a:r>
              <a:rPr lang="en-US" sz="2400" b="1"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Partnerships may face limitations in raising capital compared to larger corporations. The business relies on the contributions of the partners.</a:t>
            </a:r>
            <a:endParaRPr lang="en-US" sz="2400" dirty="0" smtClean="0">
              <a:latin typeface="+mj-lt"/>
              <a:ea typeface="Calibri"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Continuity and Stability:</a:t>
            </a:r>
            <a:r>
              <a:rPr lang="en-US" sz="2400" b="1"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Partnerships may face challenges in terms of continuity and stability, especially if a partner leaves or dies. The business may need to be restructured or dissolved.</a:t>
            </a:r>
            <a:endParaRPr lang="en-US" sz="2400" dirty="0" smtClean="0">
              <a:latin typeface="+mj-lt"/>
              <a:ea typeface="Calibri"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Shared Profits:</a:t>
            </a:r>
            <a:r>
              <a:rPr lang="en-US" sz="2400" b="1"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Profits must be shared among partners based on the agreed-upon ratio, which might not be favorable to all partners.</a:t>
            </a:r>
            <a:endParaRPr lang="en-US" sz="2400" dirty="0" smtClean="0">
              <a:latin typeface="+mj-lt"/>
              <a:ea typeface="Calibri"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Limited Life</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a:t>
            </a:r>
            <a:r>
              <a:rPr lang="en-US" sz="2400"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The life of a partnership may be limited by the departure or death of a partner, unless there are provisions in the Partnership Deed for continuity.</a:t>
            </a:r>
            <a:endParaRPr kumimoji="0" lang="en-US"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56754" y="0"/>
            <a:ext cx="11874137" cy="7109639"/>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FF0000"/>
                </a:solidFill>
                <a:effectLst/>
                <a:latin typeface="+mj-lt"/>
                <a:ea typeface="Calibri" pitchFamily="34" charset="0"/>
                <a:cs typeface="Calibri" pitchFamily="34" charset="0"/>
              </a:rPr>
              <a:t>Co-operatives </a:t>
            </a:r>
            <a:endParaRPr kumimoji="0" lang="en-US" sz="3200" b="1" i="0" u="sng" strike="noStrike" cap="none" normalizeH="0" baseline="0" dirty="0" smtClean="0">
              <a:ln>
                <a:noFill/>
              </a:ln>
              <a:solidFill>
                <a:srgbClr val="FF0000"/>
              </a:solidFill>
              <a:effectLst/>
              <a:latin typeface="+mj-lt"/>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2400" dirty="0" smtClean="0">
                <a:latin typeface="+mj-lt"/>
                <a:ea typeface="Calibri" pitchFamily="34" charset="0"/>
                <a:cs typeface="Calibri" pitchFamily="34" charset="0"/>
              </a:rPr>
              <a:t>Cooperatives </a:t>
            </a:r>
            <a:r>
              <a:rPr lang="en-US" sz="2400" b="1" dirty="0" smtClean="0">
                <a:latin typeface="+mj-lt"/>
                <a:ea typeface="Calibri" pitchFamily="34" charset="0"/>
                <a:cs typeface="Calibri"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are a form of organization where individuals voluntarily come together to meet common economic, social, and cultural needs and aspirations. These organizations are based on the principles of self-help, self-responsibility, democracy, equality, equity, and solidarity. Cooperatives can operate in various sectors, including agriculture, finance, housing, consumer goods, and services.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mj-lt"/>
                <a:ea typeface="Calibri" pitchFamily="34" charset="0"/>
                <a:cs typeface="Calibri" pitchFamily="34" charset="0"/>
              </a:rPr>
              <a:t>Characteristics of cooperatives:</a:t>
            </a:r>
            <a:endParaRPr kumimoji="0" lang="en-US" sz="2800" b="1"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Voluntary and Open </a:t>
            </a: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Membership:</a:t>
            </a:r>
            <a:r>
              <a:rPr kumimoji="0" lang="en-US" sz="2400" b="1" i="0" u="none" strike="noStrike" cap="none" normalizeH="0" dirty="0" smtClean="0">
                <a:ln>
                  <a:noFill/>
                </a:ln>
                <a:solidFill>
                  <a:schemeClr val="tx1"/>
                </a:solidFill>
                <a:effectLst/>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Cooperatives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are open to all individuals who share a common interest or need, and membership is voluntary. Members typically have equal voting rights regardless of the number of shares they hold.</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Democratic </a:t>
            </a: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Control:</a:t>
            </a:r>
            <a:r>
              <a:rPr lang="en-US" sz="2400"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One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of the core principles of cooperatives is democratic control. Members have the right to participate in the decision-making process, with each member having one vote. Decisions are usually made on a majority basis.</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Member Economic </a:t>
            </a: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Participation:</a:t>
            </a:r>
            <a:r>
              <a:rPr kumimoji="0" lang="en-US" sz="2400" b="1" i="0" u="none" strike="noStrike" cap="none" normalizeH="0" dirty="0" smtClean="0">
                <a:ln>
                  <a:noFill/>
                </a:ln>
                <a:solidFill>
                  <a:schemeClr val="tx1"/>
                </a:solidFill>
                <a:effectLst/>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Members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contribute equitably to the capital of the cooperative. The economic benefits derived from the cooperative's operations are returned to the members in proportion to their transactions with the cooperative, such as the purchase of goods or services.</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1"/>
            <a:ext cx="12008224" cy="6801862"/>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n-US" sz="2000" dirty="0" smtClean="0">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000" b="1"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sz="2400" b="1" dirty="0" smtClean="0">
              <a:latin typeface="+mj-lt"/>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dirty="0" smtClean="0">
                <a:ln>
                  <a:noFill/>
                </a:ln>
                <a:solidFill>
                  <a:schemeClr val="tx1"/>
                </a:solidFill>
                <a:effectLst/>
                <a:latin typeface="+mj-lt"/>
                <a:ea typeface="Calibri" pitchFamily="34" charset="0"/>
                <a:cs typeface="Arial" pitchFamily="34" charset="0"/>
              </a:rPr>
              <a:t>4.</a:t>
            </a:r>
            <a:r>
              <a:rPr kumimoji="0" lang="en-US" sz="2400" b="1" i="0" u="none" strike="noStrike" cap="none" normalizeH="0" dirty="0" smtClean="0">
                <a:ln>
                  <a:noFill/>
                </a:ln>
                <a:solidFill>
                  <a:schemeClr val="tx1"/>
                </a:solidFill>
                <a:effectLst/>
                <a:latin typeface="+mj-lt"/>
                <a:ea typeface="Calibri" pitchFamily="34" charset="0"/>
                <a:cs typeface="Arial" pitchFamily="34" charset="0"/>
              </a:rPr>
              <a:t> </a:t>
            </a: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Autonomous and Independent:</a:t>
            </a:r>
            <a:r>
              <a:rPr lang="en-US" sz="2400"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Cooperatives are autonomous, self-help organizations controlled by their members. They operate independently and may enter into agreements with other organizations while maintaining their democratic control.</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5. Education and Training:</a:t>
            </a:r>
            <a:r>
              <a:rPr lang="en-US" sz="2400"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Cooperatives provide education and training to their members, encouraging them to contribute effectively to the development of the cooperative. This education often focuses on cooperative principles, management, and relevant skills.</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6. Cooperation Among Cooperatives:</a:t>
            </a:r>
            <a:r>
              <a:rPr lang="en-US" sz="2400"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Cooperatives work together to strengthen the cooperative movement. They may engage in partnerships, networks, and collaborations with other cooperatives to enhance their collective impact.</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7. Concern for Community:</a:t>
            </a:r>
            <a:r>
              <a:rPr lang="en-US" sz="2400"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Cooperatives are committed to the sustainable development of their communities. This involves contributing to the well-being of the community and promoting economic, social, and environmental responsibility.</a:t>
            </a:r>
            <a:endParaRPr lang="en-US" sz="2400" dirty="0" smtClean="0">
              <a:latin typeface="+mj-lt"/>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dirty="0" smtClean="0">
                <a:ln>
                  <a:noFill/>
                </a:ln>
                <a:solidFill>
                  <a:schemeClr val="tx1"/>
                </a:solidFill>
                <a:effectLst/>
                <a:latin typeface="+mj-lt"/>
                <a:ea typeface="Calibri" pitchFamily="34" charset="0"/>
                <a:cs typeface="Arial" pitchFamily="34" charset="0"/>
              </a:rPr>
              <a:t>8.</a:t>
            </a:r>
            <a:r>
              <a:rPr kumimoji="0" lang="en-US" sz="2400" b="1" i="0" u="none" strike="noStrike" cap="none" normalizeH="0" dirty="0" smtClean="0">
                <a:ln>
                  <a:noFill/>
                </a:ln>
                <a:solidFill>
                  <a:schemeClr val="tx1"/>
                </a:solidFill>
                <a:effectLst/>
                <a:latin typeface="+mj-lt"/>
                <a:ea typeface="Calibri" pitchFamily="34" charset="0"/>
                <a:cs typeface="Arial" pitchFamily="34" charset="0"/>
              </a:rPr>
              <a:t> </a:t>
            </a: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Limited Interest on Capital:</a:t>
            </a:r>
            <a:r>
              <a:rPr lang="en-US" sz="2400"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Returns on capital in a cooperative are limited. While members may receive dividends on their shares, the emphasis is typically on meeting the needs of the members and supporting the cooperative's purpose.</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56754" y="1045029"/>
            <a:ext cx="11874137" cy="332398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lang="en-US" b="1" dirty="0" smtClean="0">
                <a:latin typeface="Arial" pitchFamily="34" charset="0"/>
                <a:ea typeface="Calibri" pitchFamily="34" charset="0"/>
                <a:cs typeface="Arial" pitchFamily="34" charset="0"/>
              </a:rPr>
              <a:t>9. </a:t>
            </a: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Flexible Organizational Structure:</a:t>
            </a:r>
            <a:r>
              <a:rPr lang="en-US" sz="2400"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Cooperatives can take various legal forms depending on the jurisdiction and the nature of their activities. Common types include worker cooperatives, consumer cooperatives, and agricultural cooperatives.</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dirty="0" smtClean="0">
                <a:ln>
                  <a:noFill/>
                </a:ln>
                <a:solidFill>
                  <a:schemeClr val="tx1"/>
                </a:solidFill>
                <a:effectLst/>
                <a:latin typeface="+mj-lt"/>
                <a:ea typeface="Calibri" pitchFamily="34" charset="0"/>
                <a:cs typeface="Calibri" pitchFamily="34" charset="0"/>
              </a:rPr>
              <a:t>10. Social Mission:</a:t>
            </a:r>
            <a:r>
              <a:rPr lang="en-US" sz="2400" dirty="0" smtClean="0">
                <a:latin typeface="+mj-lt"/>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Cooperatives often have a social mission beyond purely economic goals. This mission may involve improving the quality of life for members, supporting local communities, and promoting ethical business practices.</a:t>
            </a:r>
          </a:p>
          <a:p>
            <a:pPr marL="0" marR="0" lvl="0" indent="0" algn="just"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These characteristics distinguish cooperatives from other forms of business organizations and highlight their focus on member welfare, democratic governance, and community impact.</a:t>
            </a:r>
            <a:endParaRPr kumimoji="0" lang="en-US"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2DCE0AA-F678-B988-9ADC-E98313F085B6}"/>
              </a:ext>
            </a:extLst>
          </p:cNvPr>
          <p:cNvSpPr txBox="1"/>
          <p:nvPr/>
        </p:nvSpPr>
        <p:spPr>
          <a:xfrm>
            <a:off x="324928" y="324928"/>
            <a:ext cx="11297728"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4" algn="just"/>
            <a:r>
              <a:rPr lang="en-US" sz="4000" b="1" i="1" dirty="0">
                <a:solidFill>
                  <a:srgbClr val="FF0000"/>
                </a:solidFill>
                <a:latin typeface="Times New Roman"/>
                <a:cs typeface="Times New Roman"/>
              </a:rPr>
              <a:t>What is business ownership? </a:t>
            </a:r>
            <a:endParaRPr lang="en-US" sz="4000">
              <a:solidFill>
                <a:srgbClr val="FF0000"/>
              </a:solidFill>
              <a:latin typeface="Times New Roman"/>
              <a:cs typeface="Times New Roman"/>
            </a:endParaRPr>
          </a:p>
          <a:p>
            <a:pPr algn="just"/>
            <a:endParaRPr lang="en-US" sz="3200" dirty="0">
              <a:solidFill>
                <a:srgbClr val="10324C"/>
              </a:solidFill>
              <a:latin typeface="Times New Roman"/>
              <a:cs typeface="Times New Roman"/>
            </a:endParaRPr>
          </a:p>
          <a:p>
            <a:pPr algn="just"/>
            <a:r>
              <a:rPr lang="en-US" sz="3200" b="1" dirty="0">
                <a:solidFill>
                  <a:srgbClr val="393E42"/>
                </a:solidFill>
                <a:latin typeface="Times New Roman"/>
                <a:cs typeface="Times New Roman"/>
              </a:rPr>
              <a:t>Business ownership</a:t>
            </a:r>
            <a:r>
              <a:rPr lang="en-US" sz="3200" dirty="0">
                <a:solidFill>
                  <a:srgbClr val="393E42"/>
                </a:solidFill>
                <a:latin typeface="Times New Roman"/>
                <a:cs typeface="Times New Roman"/>
              </a:rPr>
              <a:t> </a:t>
            </a:r>
            <a:r>
              <a:rPr lang="en-US" sz="3200" dirty="0">
                <a:solidFill>
                  <a:srgbClr val="000000"/>
                </a:solidFill>
                <a:latin typeface="Times New Roman"/>
                <a:cs typeface="Times New Roman"/>
              </a:rPr>
              <a:t>refers to legal control over a business. </a:t>
            </a:r>
          </a:p>
          <a:p>
            <a:pPr algn="just"/>
            <a:r>
              <a:rPr lang="en-US" sz="3200" dirty="0">
                <a:solidFill>
                  <a:srgbClr val="000000"/>
                </a:solidFill>
                <a:latin typeface="Times New Roman"/>
                <a:cs typeface="Times New Roman"/>
              </a:rPr>
              <a:t>It gives the owner the legal right to make certain business decisions.</a:t>
            </a:r>
            <a:endParaRPr lang="en-US"/>
          </a:p>
          <a:p>
            <a:pPr algn="just"/>
            <a:endParaRPr lang="en-US" sz="3200" dirty="0">
              <a:solidFill>
                <a:srgbClr val="000000"/>
              </a:solidFill>
              <a:latin typeface="Times New Roman"/>
              <a:cs typeface="Times New Roman"/>
            </a:endParaRPr>
          </a:p>
          <a:p>
            <a:pPr algn="just"/>
            <a:r>
              <a:rPr lang="en-US" sz="3200" dirty="0">
                <a:solidFill>
                  <a:srgbClr val="000000"/>
                </a:solidFill>
                <a:latin typeface="Times New Roman"/>
                <a:cs typeface="Times New Roman"/>
              </a:rPr>
              <a:t>Business ownership provides a management framework for business owners. Thus, understanding the various types of ownership is essential to these folks.</a:t>
            </a:r>
          </a:p>
          <a:p>
            <a:pPr algn="just"/>
            <a:r>
              <a:rPr lang="en-US" sz="3200" dirty="0">
                <a:solidFill>
                  <a:srgbClr val="000000"/>
                </a:solidFill>
                <a:latin typeface="Times New Roman"/>
                <a:cs typeface="Times New Roman"/>
              </a:rPr>
              <a:t>     The legal structure of a business is crucial in its ramifications, so it must be understood and planned out carefully. The decisions involved impact daily operations, taxation, and the level of risk.</a:t>
            </a:r>
          </a:p>
          <a:p>
            <a:endParaRPr lang="en-US" sz="2800" b="1" dirty="0">
              <a:solidFill>
                <a:srgbClr val="10324C"/>
              </a:solidFill>
              <a:latin typeface="Proxima Nova"/>
            </a:endParaRPr>
          </a:p>
        </p:txBody>
      </p:sp>
    </p:spTree>
    <p:extLst>
      <p:ext uri="{BB962C8B-B14F-4D97-AF65-F5344CB8AC3E}">
        <p14:creationId xmlns:p14="http://schemas.microsoft.com/office/powerpoint/2010/main" xmlns="" val="1761926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you-slide2.png"/>
          <p:cNvPicPr>
            <a:picLocks noChangeAspect="1"/>
          </p:cNvPicPr>
          <p:nvPr/>
        </p:nvPicPr>
        <p:blipFill>
          <a:blip r:embed="rId2"/>
          <a:stretch>
            <a:fillRect/>
          </a:stretch>
        </p:blipFill>
        <p:spPr>
          <a:xfrm>
            <a:off x="0" y="-1"/>
            <a:ext cx="12192000" cy="70800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on a whiteboard&#10;&#10;Description automatically generated">
            <a:extLst>
              <a:ext uri="{FF2B5EF4-FFF2-40B4-BE49-F238E27FC236}">
                <a16:creationId xmlns:a16="http://schemas.microsoft.com/office/drawing/2014/main" xmlns="" id="{453520FA-5102-BD8E-C0E8-D7EABAD1DA73}"/>
              </a:ext>
            </a:extLst>
          </p:cNvPr>
          <p:cNvPicPr>
            <a:picLocks noChangeAspect="1"/>
          </p:cNvPicPr>
          <p:nvPr/>
        </p:nvPicPr>
        <p:blipFill>
          <a:blip r:embed="rId2"/>
          <a:stretch>
            <a:fillRect/>
          </a:stretch>
        </p:blipFill>
        <p:spPr>
          <a:xfrm>
            <a:off x="376" y="8179"/>
            <a:ext cx="12191248" cy="7646776"/>
          </a:xfrm>
          <a:prstGeom prst="rect">
            <a:avLst/>
          </a:prstGeom>
        </p:spPr>
      </p:pic>
    </p:spTree>
    <p:extLst>
      <p:ext uri="{BB962C8B-B14F-4D97-AF65-F5344CB8AC3E}">
        <p14:creationId xmlns:p14="http://schemas.microsoft.com/office/powerpoint/2010/main" xmlns="" val="3939535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kneeling on his knees holding a box&#10;&#10;Description automatically generated">
            <a:extLst>
              <a:ext uri="{FF2B5EF4-FFF2-40B4-BE49-F238E27FC236}">
                <a16:creationId xmlns:a16="http://schemas.microsoft.com/office/drawing/2014/main" xmlns="" id="{D9B79A53-57C3-26FA-C19B-96A15FDA8E9B}"/>
              </a:ext>
            </a:extLst>
          </p:cNvPr>
          <p:cNvPicPr>
            <a:picLocks noChangeAspect="1"/>
          </p:cNvPicPr>
          <p:nvPr/>
        </p:nvPicPr>
        <p:blipFill>
          <a:blip r:embed="rId2"/>
          <a:stretch>
            <a:fillRect/>
          </a:stretch>
        </p:blipFill>
        <p:spPr>
          <a:xfrm>
            <a:off x="0" y="2396"/>
            <a:ext cx="6081623" cy="7284527"/>
          </a:xfrm>
          <a:prstGeom prst="rect">
            <a:avLst/>
          </a:prstGeom>
        </p:spPr>
      </p:pic>
      <p:sp>
        <p:nvSpPr>
          <p:cNvPr id="3" name="TextBox 2">
            <a:extLst>
              <a:ext uri="{FF2B5EF4-FFF2-40B4-BE49-F238E27FC236}">
                <a16:creationId xmlns:a16="http://schemas.microsoft.com/office/drawing/2014/main" xmlns="" id="{93EC1AAD-689C-1DC7-3D65-8C2E9E6460D5}"/>
              </a:ext>
            </a:extLst>
          </p:cNvPr>
          <p:cNvSpPr txBox="1"/>
          <p:nvPr/>
        </p:nvSpPr>
        <p:spPr>
          <a:xfrm>
            <a:off x="6162136" y="8627"/>
            <a:ext cx="589184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600" dirty="0">
                <a:latin typeface="Times New Roman"/>
              </a:rPr>
              <a:t>A </a:t>
            </a:r>
            <a:r>
              <a:rPr lang="en-US" sz="3600" dirty="0">
                <a:solidFill>
                  <a:srgbClr val="FF0000"/>
                </a:solidFill>
                <a:latin typeface="Times New Roman"/>
              </a:rPr>
              <a:t>sole proprietorship</a:t>
            </a:r>
            <a:r>
              <a:rPr lang="en-US" sz="3600" dirty="0">
                <a:latin typeface="Times New Roman"/>
              </a:rPr>
              <a:t> is a common form of business organization where a single individual operates a business as an unincorporated entity. In a sole proprietorship, the owner and the business are considered one and the same, which means there is no legal distinction between the owner's personal assets and the business assets.</a:t>
            </a:r>
            <a:r>
              <a:rPr lang="en-US" sz="3600" dirty="0">
                <a:latin typeface="Times New Roman"/>
                <a:cs typeface="Times New Roman"/>
              </a:rPr>
              <a:t> </a:t>
            </a:r>
            <a:endParaRPr lang="en-US" sz="3600">
              <a:ea typeface="Calibri"/>
              <a:cs typeface="Calibri"/>
            </a:endParaRPr>
          </a:p>
        </p:txBody>
      </p:sp>
    </p:spTree>
    <p:extLst>
      <p:ext uri="{BB962C8B-B14F-4D97-AF65-F5344CB8AC3E}">
        <p14:creationId xmlns:p14="http://schemas.microsoft.com/office/powerpoint/2010/main" xmlns="" val="1078353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 on document with pen">
            <a:extLst>
              <a:ext uri="{FF2B5EF4-FFF2-40B4-BE49-F238E27FC236}">
                <a16:creationId xmlns:a16="http://schemas.microsoft.com/office/drawing/2014/main" xmlns="" id="{1071A263-3D17-FC52-4DF0-32471678E7DC}"/>
              </a:ext>
            </a:extLst>
          </p:cNvPr>
          <p:cNvPicPr>
            <a:picLocks noChangeAspect="1"/>
          </p:cNvPicPr>
          <p:nvPr/>
        </p:nvPicPr>
        <p:blipFill rotWithShape="1">
          <a:blip r:embed="rId2"/>
          <a:srcRect l="6024" r="-3" b="-3"/>
          <a:stretch/>
        </p:blipFill>
        <p:spPr>
          <a:xfrm>
            <a:off x="1" y="10"/>
            <a:ext cx="9669642" cy="6857990"/>
          </a:xfrm>
          <a:prstGeom prst="rect">
            <a:avLst/>
          </a:prstGeom>
        </p:spPr>
      </p:pic>
      <p:sp>
        <p:nvSpPr>
          <p:cNvPr id="10" name="Rectangle 9">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xmlns="" id="{F2ABCC93-8276-E400-7303-C6EF18352BBA}"/>
              </a:ext>
            </a:extLst>
          </p:cNvPr>
          <p:cNvSpPr txBox="1"/>
          <p:nvPr/>
        </p:nvSpPr>
        <p:spPr>
          <a:xfrm>
            <a:off x="141648" y="119446"/>
            <a:ext cx="11801622" cy="60287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90000"/>
              </a:lnSpc>
              <a:spcAft>
                <a:spcPts val="600"/>
              </a:spcAft>
            </a:pPr>
            <a:r>
              <a:rPr lang="en-US" sz="3200" b="1" dirty="0">
                <a:solidFill>
                  <a:srgbClr val="00B050"/>
                </a:solidFill>
              </a:rPr>
              <a:t>Advantages of a Sole Proprietorship: </a:t>
            </a:r>
            <a:endParaRPr lang="en-US" sz="3200" b="1" dirty="0">
              <a:solidFill>
                <a:srgbClr val="00B050"/>
              </a:solidFill>
              <a:ea typeface="Calibri"/>
              <a:cs typeface="Calibri"/>
            </a:endParaRPr>
          </a:p>
          <a:p>
            <a:pPr marL="228600" indent="-228600" algn="just">
              <a:lnSpc>
                <a:spcPct val="90000"/>
              </a:lnSpc>
              <a:spcAft>
                <a:spcPts val="600"/>
              </a:spcAft>
              <a:buFont typeface="Arial" panose="020B0604020202020204" pitchFamily="34" charset="0"/>
              <a:buChar char="•"/>
            </a:pPr>
            <a:r>
              <a:rPr lang="en-US" sz="2800" b="1" dirty="0"/>
              <a:t>Simple and Inexpensive Formation:</a:t>
            </a:r>
            <a:r>
              <a:rPr lang="en-US" sz="2800" dirty="0"/>
              <a:t> Sole proprietorships are easy and inexpensive to establish. There are minimal legal formalities and administrative requirements, making it accessible for individuals looking to start a small business. </a:t>
            </a:r>
            <a:endParaRPr lang="en-US" sz="2800" dirty="0">
              <a:ea typeface="Calibri"/>
              <a:cs typeface="Calibri"/>
            </a:endParaRPr>
          </a:p>
          <a:p>
            <a:pPr marL="228600" indent="-228600" algn="just">
              <a:lnSpc>
                <a:spcPct val="90000"/>
              </a:lnSpc>
              <a:spcAft>
                <a:spcPts val="600"/>
              </a:spcAft>
              <a:buFont typeface="Arial" panose="020B0604020202020204" pitchFamily="34" charset="0"/>
              <a:buChar char="•"/>
            </a:pPr>
            <a:r>
              <a:rPr lang="en-US" sz="2800" b="1" dirty="0"/>
              <a:t>Full Control: </a:t>
            </a:r>
            <a:r>
              <a:rPr lang="en-US" sz="2800" dirty="0"/>
              <a:t>The owner has complete control over all aspects of the business, including decision-making, operations, and profits. They do not need to consult with other partners or shareholders. </a:t>
            </a:r>
            <a:endParaRPr lang="en-US" sz="2800" dirty="0">
              <a:ea typeface="Calibri"/>
              <a:cs typeface="Calibri"/>
            </a:endParaRPr>
          </a:p>
          <a:p>
            <a:pPr marL="228600" indent="-228600" algn="just">
              <a:lnSpc>
                <a:spcPct val="90000"/>
              </a:lnSpc>
              <a:spcAft>
                <a:spcPts val="600"/>
              </a:spcAft>
              <a:buFont typeface="Arial" panose="020B0604020202020204" pitchFamily="34" charset="0"/>
              <a:buChar char="•"/>
            </a:pPr>
            <a:r>
              <a:rPr lang="en-US" sz="2800" b="1" dirty="0"/>
              <a:t>Direct Taxation</a:t>
            </a:r>
            <a:r>
              <a:rPr lang="en-US" sz="2800" dirty="0"/>
              <a:t>: Income from the business is typically reported on the owner's personal tax return, simplifying the tax process. This can lead to potential tax advantages, especially for small businesses. </a:t>
            </a:r>
            <a:endParaRPr lang="en-US" sz="2800" dirty="0">
              <a:ea typeface="Calibri"/>
              <a:cs typeface="Calibri"/>
            </a:endParaRPr>
          </a:p>
          <a:p>
            <a:pPr marL="228600" indent="-228600" algn="just">
              <a:lnSpc>
                <a:spcPct val="90000"/>
              </a:lnSpc>
              <a:spcAft>
                <a:spcPts val="600"/>
              </a:spcAft>
              <a:buFont typeface="Arial" panose="020B0604020202020204" pitchFamily="34" charset="0"/>
              <a:buChar char="•"/>
            </a:pPr>
            <a:r>
              <a:rPr lang="en-US" sz="2800" b="1" dirty="0"/>
              <a:t>Minimal Regulation:</a:t>
            </a:r>
            <a:r>
              <a:rPr lang="en-US" sz="2800" dirty="0"/>
              <a:t> Sole proprietorships are subject to fewer government regulations and reporting requirements compared to other business structures, such as corporations. </a:t>
            </a:r>
            <a:endParaRPr lang="en-US" sz="2800" dirty="0">
              <a:ea typeface="Calibri"/>
              <a:cs typeface="Calibri"/>
            </a:endParaRPr>
          </a:p>
          <a:p>
            <a:pPr marL="228600" indent="-228600" algn="just">
              <a:lnSpc>
                <a:spcPct val="90000"/>
              </a:lnSpc>
              <a:spcAft>
                <a:spcPts val="600"/>
              </a:spcAft>
              <a:buFont typeface="Arial" panose="020B0604020202020204" pitchFamily="34" charset="0"/>
              <a:buChar char="•"/>
            </a:pPr>
            <a:r>
              <a:rPr lang="en-US" sz="2800" b="1" dirty="0"/>
              <a:t>Flexibility:</a:t>
            </a:r>
            <a:r>
              <a:rPr lang="en-US" sz="2800" dirty="0"/>
              <a:t> Owners have the flexibility to change or adapt their business quickly in response to market conditions or personal preferences. </a:t>
            </a:r>
            <a:endParaRPr lang="en-US" sz="2800" dirty="0">
              <a:ea typeface="Calibri"/>
              <a:cs typeface="Calibri"/>
            </a:endParaRPr>
          </a:p>
          <a:p>
            <a:pPr indent="-228600" algn="just">
              <a:lnSpc>
                <a:spcPct val="90000"/>
              </a:lnSpc>
              <a:spcAft>
                <a:spcPts val="600"/>
              </a:spcAft>
              <a:buFont typeface="Arial" panose="020B0604020202020204" pitchFamily="34" charset="0"/>
              <a:buChar char="•"/>
            </a:pPr>
            <a:endParaRPr lang="en-US" sz="2800" dirty="0">
              <a:ea typeface="Calibri"/>
              <a:cs typeface="Calibri"/>
            </a:endParaRPr>
          </a:p>
        </p:txBody>
      </p:sp>
    </p:spTree>
    <p:extLst>
      <p:ext uri="{BB962C8B-B14F-4D97-AF65-F5344CB8AC3E}">
        <p14:creationId xmlns:p14="http://schemas.microsoft.com/office/powerpoint/2010/main" xmlns="" val="1414985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 on document with pen">
            <a:extLst>
              <a:ext uri="{FF2B5EF4-FFF2-40B4-BE49-F238E27FC236}">
                <a16:creationId xmlns:a16="http://schemas.microsoft.com/office/drawing/2014/main" xmlns="" id="{24D1E6D0-EE77-3C21-FB64-56BA93CE5F48}"/>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21" name="Rectangle 2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xmlns="" id="{0B1DDF08-E4C9-EE08-213D-ADC3913CE5C2}"/>
              </a:ext>
            </a:extLst>
          </p:cNvPr>
          <p:cNvSpPr txBox="1"/>
          <p:nvPr/>
        </p:nvSpPr>
        <p:spPr>
          <a:xfrm>
            <a:off x="299799" y="148201"/>
            <a:ext cx="11269660" cy="67044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800" b="1" dirty="0">
                <a:solidFill>
                  <a:srgbClr val="FF0000"/>
                </a:solidFill>
              </a:rPr>
              <a:t>Disadvantages of a Sole Proprietorship: </a:t>
            </a:r>
            <a:endParaRPr lang="en-US" sz="2800" b="1" dirty="0">
              <a:solidFill>
                <a:srgbClr val="FF0000"/>
              </a:solidFill>
              <a:ea typeface="Calibri"/>
              <a:cs typeface="Calibri"/>
            </a:endParaRPr>
          </a:p>
          <a:p>
            <a:pPr algn="just">
              <a:lnSpc>
                <a:spcPct val="90000"/>
              </a:lnSpc>
              <a:spcAft>
                <a:spcPts val="600"/>
              </a:spcAft>
            </a:pPr>
            <a:endParaRPr lang="en-US" sz="2800" b="1" dirty="0">
              <a:solidFill>
                <a:srgbClr val="FF0000"/>
              </a:solidFill>
              <a:ea typeface="Calibri"/>
              <a:cs typeface="Calibri"/>
            </a:endParaRPr>
          </a:p>
          <a:p>
            <a:pPr marL="228600" indent="-228600" algn="just">
              <a:lnSpc>
                <a:spcPct val="90000"/>
              </a:lnSpc>
              <a:spcAft>
                <a:spcPts val="600"/>
              </a:spcAft>
              <a:buFont typeface="Arial" panose="020B0604020202020204" pitchFamily="34" charset="0"/>
              <a:buChar char="•"/>
            </a:pPr>
            <a:r>
              <a:rPr lang="en-US" sz="2400" b="1" dirty="0"/>
              <a:t>Unlimited Personal Liability: </a:t>
            </a:r>
            <a:r>
              <a:rPr lang="en-US" sz="2400" dirty="0"/>
              <a:t>The owner is personally responsible for all the business's debts and liabilities. This means personal assets, including savings, home, and other possessions, may be at risk if the business faces financial difficulties. </a:t>
            </a:r>
            <a:endParaRPr lang="en-US" sz="2400" dirty="0">
              <a:ea typeface="Calibri"/>
              <a:cs typeface="Calibri"/>
            </a:endParaRPr>
          </a:p>
          <a:p>
            <a:pPr marL="228600" indent="-228600" algn="just">
              <a:lnSpc>
                <a:spcPct val="90000"/>
              </a:lnSpc>
              <a:spcAft>
                <a:spcPts val="600"/>
              </a:spcAft>
              <a:buFont typeface="Arial" panose="020B0604020202020204" pitchFamily="34" charset="0"/>
              <a:buChar char="•"/>
            </a:pPr>
            <a:r>
              <a:rPr lang="en-US" sz="2400" b="1" dirty="0"/>
              <a:t>Limited Access to Capital</a:t>
            </a:r>
            <a:r>
              <a:rPr lang="en-US" sz="2400" dirty="0"/>
              <a:t>: Sole proprietorships may find it challenging to raise capital through traditional means, such as selling shares or attracting investors. Access to financing is often limited to personal savings or loans. </a:t>
            </a:r>
            <a:endParaRPr lang="en-US" sz="2400" dirty="0">
              <a:ea typeface="Calibri"/>
              <a:cs typeface="Calibri"/>
            </a:endParaRPr>
          </a:p>
          <a:p>
            <a:pPr marL="228600" indent="-228600" algn="just">
              <a:lnSpc>
                <a:spcPct val="90000"/>
              </a:lnSpc>
              <a:spcAft>
                <a:spcPts val="600"/>
              </a:spcAft>
              <a:buFont typeface="Arial" panose="020B0604020202020204" pitchFamily="34" charset="0"/>
              <a:buChar char="•"/>
            </a:pPr>
            <a:r>
              <a:rPr lang="en-US" sz="2400" b="1" dirty="0"/>
              <a:t>Limited Skills and Resources:</a:t>
            </a:r>
            <a:r>
              <a:rPr lang="en-US" sz="2400" dirty="0"/>
              <a:t> The success of the business relies solely on the owner's skills, resources, and abilities. This can be a limitation, as the owner may lack expertise in certain areas or be limited by their own time and energy. </a:t>
            </a:r>
            <a:endParaRPr lang="en-US" sz="2400" dirty="0">
              <a:ea typeface="Calibri"/>
              <a:cs typeface="Calibri"/>
            </a:endParaRPr>
          </a:p>
          <a:p>
            <a:pPr marL="228600" indent="-228600" algn="just">
              <a:lnSpc>
                <a:spcPct val="90000"/>
              </a:lnSpc>
              <a:spcAft>
                <a:spcPts val="600"/>
              </a:spcAft>
              <a:buFont typeface="Arial" panose="020B0604020202020204" pitchFamily="34" charset="0"/>
              <a:buChar char="•"/>
            </a:pPr>
            <a:r>
              <a:rPr lang="en-US" sz="2400" b="1" dirty="0"/>
              <a:t>Difficulty in Expanding: </a:t>
            </a:r>
            <a:r>
              <a:rPr lang="en-US" sz="2400" dirty="0"/>
              <a:t>Expanding a sole proprietorship can be more challenging than other business structures, as the owner's capital and resources may be limited. </a:t>
            </a:r>
            <a:endParaRPr lang="en-US" sz="2400" dirty="0">
              <a:ea typeface="Calibri"/>
              <a:cs typeface="Calibri"/>
            </a:endParaRPr>
          </a:p>
          <a:p>
            <a:pPr marL="228600" indent="-228600" algn="just">
              <a:lnSpc>
                <a:spcPct val="90000"/>
              </a:lnSpc>
              <a:spcAft>
                <a:spcPts val="600"/>
              </a:spcAft>
              <a:buFont typeface="Arial" panose="020B0604020202020204" pitchFamily="34" charset="0"/>
              <a:buChar char="•"/>
            </a:pPr>
            <a:r>
              <a:rPr lang="en-US" sz="2400" b="1" dirty="0"/>
              <a:t>Lack of Perpetuity:</a:t>
            </a:r>
            <a:r>
              <a:rPr lang="en-US" sz="2400" dirty="0"/>
              <a:t> A sole proprietorship may not continue to exist beyond the life of the owner. If the owner passes away or decides to sell the business, it can be challenging to transfer ownership or continue operations. </a:t>
            </a:r>
            <a:endParaRPr lang="en-US" sz="2400" dirty="0">
              <a:ea typeface="Calibri"/>
              <a:cs typeface="Calibri"/>
            </a:endParaRPr>
          </a:p>
          <a:p>
            <a:pPr indent="-228600">
              <a:lnSpc>
                <a:spcPct val="90000"/>
              </a:lnSpc>
              <a:spcAft>
                <a:spcPts val="600"/>
              </a:spcAft>
              <a:buFont typeface="Arial" panose="020B0604020202020204" pitchFamily="34" charset="0"/>
              <a:buChar char="•"/>
            </a:pPr>
            <a:endParaRPr lang="en-US" sz="2400" dirty="0">
              <a:ea typeface="Calibri"/>
              <a:cs typeface="Calibri"/>
            </a:endParaRPr>
          </a:p>
        </p:txBody>
      </p:sp>
    </p:spTree>
    <p:extLst>
      <p:ext uri="{BB962C8B-B14F-4D97-AF65-F5344CB8AC3E}">
        <p14:creationId xmlns:p14="http://schemas.microsoft.com/office/powerpoint/2010/main" xmlns="" val="3998452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l="-22000" r="-2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9D8FF74-EE38-2E08-CA91-81C4A2C6A439}"/>
              </a:ext>
            </a:extLst>
          </p:cNvPr>
          <p:cNvSpPr txBox="1"/>
          <p:nvPr/>
        </p:nvSpPr>
        <p:spPr>
          <a:xfrm>
            <a:off x="94891" y="238664"/>
            <a:ext cx="7602748"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0000"/>
                </a:solidFill>
              </a:rPr>
              <a:t>JOINT STOCK COMPANY:</a:t>
            </a:r>
            <a:endParaRPr lang="en-US" sz="2800" b="1" dirty="0">
              <a:solidFill>
                <a:srgbClr val="FF0000"/>
              </a:solidFill>
              <a:cs typeface="Calibri"/>
            </a:endParaRPr>
          </a:p>
          <a:p>
            <a:endParaRPr lang="en-US" sz="2800" b="1" dirty="0">
              <a:solidFill>
                <a:srgbClr val="C00000"/>
              </a:solidFill>
              <a:cs typeface="Calibri"/>
            </a:endParaRPr>
          </a:p>
          <a:p>
            <a:pPr algn="just"/>
            <a:r>
              <a:rPr lang="en-US" sz="2400" dirty="0">
                <a:solidFill>
                  <a:schemeClr val="bg1"/>
                </a:solidFill>
              </a:rPr>
              <a:t>A </a:t>
            </a:r>
            <a:r>
              <a:rPr lang="en-US" sz="2400" dirty="0" smtClean="0">
                <a:solidFill>
                  <a:schemeClr val="bg1"/>
                </a:solidFill>
              </a:rPr>
              <a:t>Joint Stock Company </a:t>
            </a:r>
            <a:r>
              <a:rPr lang="en-US" sz="2400" dirty="0">
                <a:solidFill>
                  <a:schemeClr val="bg1"/>
                </a:solidFill>
              </a:rPr>
              <a:t>is a form of business organization where the capital of the company is divided into shares, and the ownership of the company is represented by the ownership of these shares. In other words, a joint stock company is owned by its shareholders, and the ownership is proportional to the number of shares held by each shareholder.</a:t>
            </a:r>
            <a:endParaRPr lang="en-US" sz="2400" dirty="0">
              <a:solidFill>
                <a:schemeClr val="bg1"/>
              </a:solidFill>
              <a:cs typeface="Calibri"/>
            </a:endParaRPr>
          </a:p>
          <a:p>
            <a:pPr algn="just"/>
            <a:endParaRPr lang="en-US" sz="2400" dirty="0">
              <a:solidFill>
                <a:schemeClr val="bg1"/>
              </a:solidFill>
              <a:cs typeface="Calibri"/>
            </a:endParaRPr>
          </a:p>
          <a:p>
            <a:pPr algn="just"/>
            <a:r>
              <a:rPr lang="en-US" sz="2400" dirty="0">
                <a:solidFill>
                  <a:schemeClr val="bg1"/>
                </a:solidFill>
              </a:rPr>
              <a:t>This type of company structure allows for the pooling of capital from multiple investors, spreading the financial risk among them. The liability of each shareholder is typically limited to the value of their investment in the company, which means that their personal assets are not at risk beyond the amount they have invested in the form of shares.</a:t>
            </a:r>
            <a:endParaRPr lang="en-US" sz="2400" dirty="0">
              <a:solidFill>
                <a:schemeClr val="bg1"/>
              </a:solidFill>
              <a:cs typeface="Calibri"/>
            </a:endParaRPr>
          </a:p>
        </p:txBody>
      </p:sp>
    </p:spTree>
    <p:extLst>
      <p:ext uri="{BB962C8B-B14F-4D97-AF65-F5344CB8AC3E}">
        <p14:creationId xmlns:p14="http://schemas.microsoft.com/office/powerpoint/2010/main" xmlns="" val="2241173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l="-22000" r="-2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9F0E313-CCF5-EF73-0196-35051B2E804C}"/>
              </a:ext>
            </a:extLst>
          </p:cNvPr>
          <p:cNvSpPr txBox="1"/>
          <p:nvPr/>
        </p:nvSpPr>
        <p:spPr>
          <a:xfrm>
            <a:off x="181155" y="109268"/>
            <a:ext cx="7516482"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2400" dirty="0" smtClean="0">
              <a:solidFill>
                <a:schemeClr val="bg1"/>
              </a:solidFill>
            </a:endParaRPr>
          </a:p>
          <a:p>
            <a:pPr algn="just"/>
            <a:endParaRPr lang="en-US" sz="2400" dirty="0" smtClean="0">
              <a:solidFill>
                <a:schemeClr val="bg1"/>
              </a:solidFill>
            </a:endParaRPr>
          </a:p>
          <a:p>
            <a:pPr algn="just"/>
            <a:endParaRPr lang="en-US" sz="2400" dirty="0" smtClean="0">
              <a:solidFill>
                <a:schemeClr val="bg1"/>
              </a:solidFill>
            </a:endParaRPr>
          </a:p>
          <a:p>
            <a:pPr algn="just"/>
            <a:r>
              <a:rPr lang="en-US" sz="2400" dirty="0" smtClean="0">
                <a:solidFill>
                  <a:schemeClr val="bg1"/>
                </a:solidFill>
              </a:rPr>
              <a:t>Joint </a:t>
            </a:r>
            <a:r>
              <a:rPr lang="en-US" sz="2400" dirty="0">
                <a:solidFill>
                  <a:schemeClr val="bg1"/>
                </a:solidFill>
              </a:rPr>
              <a:t>stock companies often have a centralized management structure, with a board of directors elected by the shareholders to make key decisions on behalf of the company. The shareholders, in turn, exercise their control and influence through voting at shareholder meetings.</a:t>
            </a:r>
            <a:endParaRPr lang="en-US" sz="2400" dirty="0">
              <a:solidFill>
                <a:schemeClr val="bg1"/>
              </a:solidFill>
              <a:cs typeface="Calibri"/>
            </a:endParaRPr>
          </a:p>
          <a:p>
            <a:pPr algn="just"/>
            <a:endParaRPr lang="en-US" sz="2400" dirty="0">
              <a:solidFill>
                <a:schemeClr val="bg1"/>
              </a:solidFill>
              <a:cs typeface="Calibri"/>
            </a:endParaRPr>
          </a:p>
          <a:p>
            <a:pPr algn="just"/>
            <a:r>
              <a:rPr lang="en-US" sz="2400" dirty="0">
                <a:solidFill>
                  <a:schemeClr val="bg1"/>
                </a:solidFill>
              </a:rPr>
              <a:t>Joint stock companies are commonly used for large businesses that require significant capital for investment and expansion. They provide a flexible and efficient way for investors to buy and sell shares, facilitating liquidity in the ownership of the company. The ability to transfer shares easily is a key feature that distinguishes joint stock companies from other forms of business entities.</a:t>
            </a:r>
            <a:endParaRPr lang="en-US" dirty="0">
              <a:solidFill>
                <a:schemeClr val="bg1"/>
              </a:solidFill>
              <a:cs typeface="Calibri"/>
            </a:endParaRPr>
          </a:p>
        </p:txBody>
      </p:sp>
    </p:spTree>
    <p:extLst>
      <p:ext uri="{BB962C8B-B14F-4D97-AF65-F5344CB8AC3E}">
        <p14:creationId xmlns:p14="http://schemas.microsoft.com/office/powerpoint/2010/main" xmlns="" val="16045658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138</TotalTime>
  <Words>2761</Words>
  <Application>Microsoft Office PowerPoint</Application>
  <PresentationFormat>Custom</PresentationFormat>
  <Paragraphs>200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UNIT 3:BUSINESS OWNERSHIP</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Lenovo</cp:lastModifiedBy>
  <cp:revision>391</cp:revision>
  <dcterms:created xsi:type="dcterms:W3CDTF">2023-11-05T10:50:14Z</dcterms:created>
  <dcterms:modified xsi:type="dcterms:W3CDTF">2023-11-30T03:14:36Z</dcterms:modified>
</cp:coreProperties>
</file>